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2" r:id="rId2"/>
    <p:sldId id="326" r:id="rId3"/>
    <p:sldId id="388" r:id="rId4"/>
    <p:sldId id="327" r:id="rId5"/>
    <p:sldId id="405" r:id="rId6"/>
    <p:sldId id="389" r:id="rId7"/>
    <p:sldId id="400" r:id="rId8"/>
    <p:sldId id="401" r:id="rId9"/>
    <p:sldId id="403" r:id="rId10"/>
    <p:sldId id="402" r:id="rId11"/>
    <p:sldId id="399" r:id="rId12"/>
    <p:sldId id="311" r:id="rId13"/>
  </p:sldIdLst>
  <p:sldSz cx="9144000" cy="6858000" type="screen4x3"/>
  <p:notesSz cx="6858000" cy="9144000"/>
  <p:embeddedFontLst>
    <p:embeddedFont>
      <p:font typeface="HY얕은샘물M" pitchFamily="18" charset="-127"/>
      <p:regular r:id="rId15"/>
    </p:embeddedFont>
    <p:embeddedFont>
      <p:font typeface="a장미다방" pitchFamily="18" charset="-127"/>
      <p:regular r:id="rId16"/>
    </p:embeddedFont>
    <p:embeddedFont>
      <p:font typeface="HY울릉도M" pitchFamily="18" charset="-127"/>
      <p:regular r:id="rId17"/>
    </p:embeddedFont>
    <p:embeddedFont>
      <p:font typeface="양재참숯체B" charset="-127"/>
      <p:regular r:id="rId18"/>
    </p:embeddedFont>
    <p:embeddedFont>
      <p:font typeface="맑은 고딕" pitchFamily="50" charset="-127"/>
      <p:regular r:id="rId19"/>
      <p:bold r:id="rId20"/>
    </p:embeddedFont>
    <p:embeddedFont>
      <p:font typeface="HY태백B" pitchFamily="18" charset="-127"/>
      <p:regular r:id="rId21"/>
    </p:embeddedFont>
    <p:embeddedFont>
      <p:font typeface="Bauhaus 93" pitchFamily="82" charset="0"/>
      <p:regular r:id="rId22"/>
    </p:embeddedFont>
    <p:embeddedFont>
      <p:font typeface="Dinreg"/>
      <p:regular r:id="rId23"/>
    </p:embeddedFont>
    <p:embeddedFont>
      <p:font typeface="Dinlig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CC33"/>
    <a:srgbClr val="FF0066"/>
    <a:srgbClr val="006600"/>
    <a:srgbClr val="336600"/>
    <a:srgbClr val="3399FF"/>
    <a:srgbClr val="008000"/>
    <a:srgbClr val="33CCFF"/>
    <a:srgbClr val="99FF33"/>
    <a:srgbClr val="99CC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5" autoAdjust="0"/>
    <p:restoredTop sz="98753" autoAdjust="0"/>
  </p:normalViewPr>
  <p:slideViewPr>
    <p:cSldViewPr snapToGrid="0">
      <p:cViewPr varScale="1">
        <p:scale>
          <a:sx n="115" d="100"/>
          <a:sy n="115" d="100"/>
        </p:scale>
        <p:origin x="-858" y="-96"/>
      </p:cViewPr>
      <p:guideLst>
        <p:guide orient="horz" pos="2164"/>
        <p:guide pos="21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51CF-C224-4DD2-8E66-92B1CC175941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193C4-DA93-49D4-BD28-F3B301797E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추가할 것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한성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금한돈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나타났다 사라지기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확성기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나영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ㅎㅎㅎㅎ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지수</a:t>
            </a:r>
            <a:r>
              <a:rPr lang="en-US" altLang="ko-KR" dirty="0" smtClean="0"/>
              <a:t>-</a:t>
            </a:r>
            <a:r>
              <a:rPr lang="ko-KR" altLang="en-US" dirty="0" smtClean="0"/>
              <a:t>주지수(酒地水)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지수로그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주성</a:t>
            </a:r>
            <a:r>
              <a:rPr lang="en-US" altLang="ko-KR" dirty="0" smtClean="0"/>
              <a:t>-C</a:t>
            </a:r>
            <a:r>
              <a:rPr lang="ko-KR" altLang="en-US" dirty="0" smtClean="0"/>
              <a:t>깡패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취미</a:t>
            </a:r>
            <a:r>
              <a:rPr lang="en-US" altLang="ko-KR" dirty="0" smtClean="0"/>
              <a:t>]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한성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스파이더</a:t>
            </a:r>
            <a:r>
              <a:rPr lang="ko-KR" altLang="en-US" dirty="0" smtClean="0"/>
              <a:t> 카드게임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과자쟁여놓기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나영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지뢰찾기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답변달기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지수</a:t>
            </a:r>
            <a:r>
              <a:rPr lang="en-US" altLang="ko-KR" dirty="0" smtClean="0"/>
              <a:t>-</a:t>
            </a:r>
            <a:r>
              <a:rPr lang="ko-KR" altLang="en-US" dirty="0" smtClean="0"/>
              <a:t>데이트♥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자빠지기</a:t>
            </a:r>
            <a:r>
              <a:rPr lang="en-US" altLang="ko-KR" dirty="0" smtClean="0"/>
              <a:t>  / </a:t>
            </a:r>
            <a:r>
              <a:rPr lang="ko-KR" altLang="en-US" dirty="0" smtClean="0"/>
              <a:t>주성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전공서적 정독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토너갈기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주성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보고서 작성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7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아까 기사에서 접했던 분들을 위한 사용하기 편하고 필요한 기능만 있는 </a:t>
            </a:r>
            <a:r>
              <a:rPr lang="en-US" altLang="ko-KR" baseline="0" dirty="0" smtClean="0"/>
              <a:t>PROTECTOR </a:t>
            </a:r>
            <a:r>
              <a:rPr lang="ko-KR" altLang="en-US" baseline="0" dirty="0" smtClean="0"/>
              <a:t>라는 스마트 밴드를 주제로 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아까 기사에서 접했던 분들을 위한 사용하기 편하고 필요한 기능만 있는 </a:t>
            </a:r>
            <a:r>
              <a:rPr lang="en-US" altLang="ko-KR" baseline="0" dirty="0" smtClean="0"/>
              <a:t>PROTECTOR </a:t>
            </a:r>
            <a:r>
              <a:rPr lang="ko-KR" altLang="en-US" baseline="0" dirty="0" smtClean="0"/>
              <a:t>라는 스마트 밴드를 주제로 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193C4-DA93-49D4-BD28-F3B301797E0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9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137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22983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748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1589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0433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995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5949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534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8934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974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4492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44932-F7ED-4034-8B63-312973F97748}" type="datetimeFigureOut">
              <a:rPr lang="ko-KR" altLang="en-US" smtClean="0"/>
              <a:pPr/>
              <a:t>2016-03-28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E81AF-0C24-4B51-8B3A-6538B29FC0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2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84" y="2835003"/>
            <a:ext cx="4194176" cy="332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84" y="2835003"/>
            <a:ext cx="4194176" cy="3328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7988" y="1289209"/>
            <a:ext cx="3901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>
                  <a:solidFill>
                    <a:schemeClr val="bg1">
                      <a:alpha val="27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PR   JECT</a:t>
            </a:r>
          </a:p>
          <a:p>
            <a:r>
              <a:rPr lang="en-US" altLang="ko-KR" sz="3600" b="1" dirty="0" smtClean="0">
                <a:ln>
                  <a:solidFill>
                    <a:schemeClr val="bg1">
                      <a:alpha val="27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PLANNING</a:t>
            </a:r>
            <a:endParaRPr lang="ko-KR" altLang="en-US" sz="3600" b="1" dirty="0">
              <a:ln>
                <a:solidFill>
                  <a:schemeClr val="bg1">
                    <a:alpha val="27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4773" y="3610128"/>
            <a:ext cx="1220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금한성</a:t>
            </a:r>
            <a:endParaRPr lang="en-US" altLang="ko-KR" sz="2400" dirty="0" smtClean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김나영</a:t>
            </a:r>
            <a:endParaRPr lang="en-US" altLang="ko-KR" sz="2400" dirty="0" smtClean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윤주성</a:t>
            </a:r>
            <a:endParaRPr lang="en-US" altLang="ko-KR" sz="2400" dirty="0" smtClean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이지</a:t>
            </a:r>
            <a:r>
              <a:rPr lang="ko-KR" altLang="en-US" sz="2400" dirty="0">
                <a:ln>
                  <a:solidFill>
                    <a:schemeClr val="bg1">
                      <a:alpha val="17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수</a:t>
            </a:r>
            <a:endParaRPr lang="en-US" altLang="ko-KR" sz="2400" dirty="0" smtClean="0">
              <a:ln>
                <a:solidFill>
                  <a:schemeClr val="bg1">
                    <a:alpha val="17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999711" y="3142926"/>
            <a:ext cx="290906" cy="387875"/>
          </a:xfrm>
          <a:prstGeom prst="ellipse">
            <a:avLst/>
          </a:prstGeom>
          <a:solidFill>
            <a:schemeClr val="accent1">
              <a:lumMod val="75000"/>
              <a:alpha val="45000"/>
            </a:schemeClr>
          </a:solidFill>
          <a:ln w="28575">
            <a:solidFill>
              <a:schemeClr val="accent1">
                <a:lumMod val="75000"/>
                <a:alpha val="51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457224" y="1555363"/>
            <a:ext cx="615664" cy="587618"/>
            <a:chOff x="3218422" y="1944718"/>
            <a:chExt cx="2555717" cy="2482944"/>
          </a:xfrm>
        </p:grpSpPr>
        <p:grpSp>
          <p:nvGrpSpPr>
            <p:cNvPr id="20" name="그룹 19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31" name="타원 30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1" name="타원 20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017074" y="3268415"/>
            <a:ext cx="2236888" cy="2160839"/>
            <a:chOff x="5618212" y="2496324"/>
            <a:chExt cx="2555717" cy="2482944"/>
          </a:xfrm>
        </p:grpSpPr>
        <p:sp>
          <p:nvSpPr>
            <p:cNvPr id="48" name="타원 47"/>
            <p:cNvSpPr/>
            <p:nvPr/>
          </p:nvSpPr>
          <p:spPr>
            <a:xfrm>
              <a:off x="5686028" y="2504418"/>
              <a:ext cx="2412280" cy="2412280"/>
            </a:xfrm>
            <a:prstGeom prst="ellipse">
              <a:avLst/>
            </a:prstGeom>
            <a:noFill/>
            <a:ln w="3175">
              <a:solidFill>
                <a:srgbClr val="33CCCC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5731748" y="2566988"/>
              <a:ext cx="2412280" cy="2412280"/>
            </a:xfrm>
            <a:prstGeom prst="ellipse">
              <a:avLst/>
            </a:prstGeom>
            <a:noFill/>
            <a:ln w="3175">
              <a:solidFill>
                <a:schemeClr val="accent5">
                  <a:lumMod val="75000"/>
                  <a:alpha val="6980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618212" y="2496324"/>
              <a:ext cx="2342356" cy="2342356"/>
            </a:xfrm>
            <a:prstGeom prst="ellipse">
              <a:avLst/>
            </a:prstGeom>
            <a:noFill/>
            <a:ln w="3175">
              <a:solidFill>
                <a:srgbClr val="CFE40A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831573" y="2542044"/>
              <a:ext cx="2342356" cy="2342357"/>
            </a:xfrm>
            <a:prstGeom prst="ellipse">
              <a:avLst/>
            </a:prstGeom>
            <a:noFill/>
            <a:ln w="3175">
              <a:solidFill>
                <a:srgbClr val="A0B507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3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-0.95018 -0.0037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17" y="-18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2.59259E-6 L 0.82083 2.59259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7852 2.96296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7852 2.96296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C 0.06076 -1.48148E-6 0.11041 0.0632 0.11041 0.14236 C 0.11041 0.2206 0.06076 0.28472 4.16667E-6 0.28472 C -0.06129 0.28472 -0.11042 0.2206 -0.11042 0.14236 C -0.11042 0.0632 -0.06129 -1.48148E-6 4.16667E-6 -1.48148E-6 Z " pathEditMode="relative" rAng="0" ptsTypes="AAAAA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8" grpId="0" animBg="1"/>
      <p:bldP spid="18" grpId="1" animBg="1"/>
      <p:bldP spid="1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55106" y="273017"/>
            <a:ext cx="3974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8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진행 상황 </a:t>
            </a:r>
            <a:r>
              <a:rPr lang="en-US" altLang="ko-KR" dirty="0" smtClean="0"/>
              <a:t>– 3. DB </a:t>
            </a:r>
            <a:r>
              <a:rPr lang="ko-KR" altLang="en-US" dirty="0" smtClean="0"/>
              <a:t>테이블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4667" y="903495"/>
            <a:ext cx="4919133" cy="5868000"/>
            <a:chOff x="84667" y="903495"/>
            <a:chExt cx="4919133" cy="5868000"/>
          </a:xfrm>
        </p:grpSpPr>
        <p:grpSp>
          <p:nvGrpSpPr>
            <p:cNvPr id="3" name="그룹 2"/>
            <p:cNvGrpSpPr/>
            <p:nvPr/>
          </p:nvGrpSpPr>
          <p:grpSpPr>
            <a:xfrm>
              <a:off x="84667" y="903495"/>
              <a:ext cx="4919133" cy="5868000"/>
              <a:chOff x="84667" y="903495"/>
              <a:chExt cx="4919133" cy="5868000"/>
            </a:xfrm>
          </p:grpSpPr>
          <p:pic>
            <p:nvPicPr>
              <p:cNvPr id="2051" name="Picture 3" descr="F:\학교\졸업작품\발표자료\웹 레이아웃 캡처\3_마이페이지_사용자 정보.PNG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4667" y="903495"/>
                <a:ext cx="4919133" cy="586800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" descr="F:\학교\졸업작품\발표자료\웹 레이아웃 캡처\3_마이페이지_사용자 정보.PNG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424382" y="6254925"/>
                <a:ext cx="1579418" cy="516570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" descr="F:\학교\졸업작품\발표자료\웹 레이아웃 캡처\3_마이페이지_사용자 정보.PNG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424382" y="903495"/>
                <a:ext cx="1579418" cy="516570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3" descr="F:\학교\졸업작품\발표자료\웹 레이아웃 캡처\3_마이페이지_사용자 정보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46038" y="6378058"/>
              <a:ext cx="1157762" cy="34237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F:\학교\졸업작품\발표자료\웹 레이아웃 캡처\3_마이페이지_사용자 정보.PN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87618" y="903495"/>
              <a:ext cx="768764" cy="207025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151526" y="1098450"/>
            <a:ext cx="3107126" cy="1769907"/>
            <a:chOff x="5151526" y="1098450"/>
            <a:chExt cx="3107126" cy="1769907"/>
          </a:xfrm>
        </p:grpSpPr>
        <p:pic>
          <p:nvPicPr>
            <p:cNvPr id="2050" name="Picture 2" descr="F:\학교\졸업작품\발표자료\웹 레이아웃 캡처\DB_사용자 정보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51526" y="1353882"/>
              <a:ext cx="3107126" cy="1514475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57954" y="1098450"/>
              <a:ext cx="4217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이</a:t>
              </a:r>
              <a:r>
                <a:rPr lang="ko-KR" altLang="en-US" sz="900" b="1" dirty="0">
                  <a:solidFill>
                    <a:srgbClr val="FF0066"/>
                  </a:solidFill>
                </a:rPr>
                <a:t>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79719" y="1098450"/>
              <a:ext cx="8875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mtClean="0">
                  <a:solidFill>
                    <a:srgbClr val="FF0066"/>
                  </a:solidFill>
                </a:rPr>
                <a:t>의료보험번호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67301" y="1113198"/>
              <a:ext cx="8875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mtClean="0">
                  <a:solidFill>
                    <a:srgbClr val="FF0066"/>
                  </a:solidFill>
                </a:rPr>
                <a:t>주민등록번호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1068" y="1113198"/>
              <a:ext cx="8875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제품번호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51525" y="3106012"/>
            <a:ext cx="3268049" cy="1760055"/>
            <a:chOff x="5151525" y="3106012"/>
            <a:chExt cx="3268049" cy="1760055"/>
          </a:xfrm>
        </p:grpSpPr>
        <p:pic>
          <p:nvPicPr>
            <p:cNvPr id="27" name="Picture 2" descr="F:\학교\졸업작품\발표자료\웹 레이아웃 캡처\DB_사용자 정보.png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51525" y="3351592"/>
              <a:ext cx="3268049" cy="1514475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5179826" y="3106012"/>
              <a:ext cx="3180864" cy="237806"/>
              <a:chOff x="5179826" y="3106012"/>
              <a:chExt cx="3180864" cy="237806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179826" y="3106012"/>
                <a:ext cx="4811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66"/>
                    </a:solidFill>
                  </a:rPr>
                  <a:t>관계</a:t>
                </a:r>
                <a:r>
                  <a:rPr lang="en-US" altLang="ko-KR" sz="900" b="1" dirty="0" smtClean="0">
                    <a:solidFill>
                      <a:srgbClr val="FF0066"/>
                    </a:solidFill>
                  </a:rPr>
                  <a:t>1</a:t>
                </a:r>
                <a:endParaRPr lang="ko-KR" altLang="en-US" sz="900" b="1" dirty="0">
                  <a:solidFill>
                    <a:srgbClr val="FF0066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17506" y="3109499"/>
                <a:ext cx="887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66"/>
                    </a:solidFill>
                  </a:rPr>
                  <a:t>비상연락망</a:t>
                </a:r>
                <a:r>
                  <a:rPr lang="en-US" altLang="ko-KR" sz="900" b="1" dirty="0" smtClean="0">
                    <a:solidFill>
                      <a:srgbClr val="FF0066"/>
                    </a:solidFill>
                  </a:rPr>
                  <a:t>1</a:t>
                </a:r>
                <a:endParaRPr lang="ko-KR" altLang="en-US" sz="900" b="1" dirty="0">
                  <a:solidFill>
                    <a:srgbClr val="FF0066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35427" y="3109499"/>
                <a:ext cx="4811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66"/>
                    </a:solidFill>
                  </a:rPr>
                  <a:t>관계</a:t>
                </a:r>
                <a:r>
                  <a:rPr lang="en-US" altLang="ko-KR" sz="900" b="1" dirty="0" smtClean="0">
                    <a:solidFill>
                      <a:srgbClr val="FF0066"/>
                    </a:solidFill>
                  </a:rPr>
                  <a:t>2</a:t>
                </a:r>
                <a:endParaRPr lang="ko-KR" altLang="en-US" sz="900" b="1" dirty="0">
                  <a:solidFill>
                    <a:srgbClr val="FF0066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73107" y="3112986"/>
                <a:ext cx="8875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solidFill>
                      <a:srgbClr val="FF0066"/>
                    </a:solidFill>
                  </a:rPr>
                  <a:t>비상연락망</a:t>
                </a:r>
                <a:r>
                  <a:rPr lang="en-US" altLang="ko-KR" sz="900" b="1" dirty="0" smtClean="0">
                    <a:solidFill>
                      <a:srgbClr val="FF0066"/>
                    </a:solidFill>
                  </a:rPr>
                  <a:t>2</a:t>
                </a:r>
                <a:endParaRPr lang="ko-KR" altLang="en-US" sz="900" b="1" dirty="0">
                  <a:solidFill>
                    <a:srgbClr val="FF0066"/>
                  </a:solidFill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5151526" y="5048657"/>
            <a:ext cx="3646009" cy="1631395"/>
            <a:chOff x="5151526" y="5048657"/>
            <a:chExt cx="3646009" cy="1631395"/>
          </a:xfrm>
        </p:grpSpPr>
        <p:pic>
          <p:nvPicPr>
            <p:cNvPr id="28" name="Picture 2" descr="F:\학교\졸업작품\발표자료\웹 레이아웃 캡처\DB_사용자 정보.png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51526" y="5303257"/>
              <a:ext cx="3646009" cy="1376795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322857" y="5048657"/>
              <a:ext cx="4217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주소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4541" y="5048657"/>
              <a:ext cx="5511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smtClean="0">
                  <a:solidFill>
                    <a:srgbClr val="FF0066"/>
                  </a:solidFill>
                </a:rPr>
                <a:t>복용약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16410" y="5063405"/>
              <a:ext cx="6668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특이사항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81499" y="5063405"/>
              <a:ext cx="6668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등록날짜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35532" y="5056754"/>
              <a:ext cx="5511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FF0066"/>
                  </a:solidFill>
                </a:rPr>
                <a:t>병력</a:t>
              </a:r>
              <a:endParaRPr lang="ko-KR" altLang="en-US" sz="900" b="1" dirty="0">
                <a:solidFill>
                  <a:srgbClr val="FF0066"/>
                </a:solidFill>
              </a:endParaRPr>
            </a:p>
          </p:txBody>
        </p:sp>
      </p:grpSp>
      <p:pic>
        <p:nvPicPr>
          <p:cNvPr id="2052" name="Picture 4" descr="C:\Users\205_Nayoung\AppData\Local\Microsoft\Windows\Temporary Internet Files\Content.IE5\V05XJIVQ\600px-Red_check.svg[1]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76" y="5746357"/>
            <a:ext cx="702065" cy="7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669081" y="5753100"/>
            <a:ext cx="1271718" cy="11049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823773" y="337143"/>
            <a:ext cx="616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일정</a:t>
            </a:r>
          </a:p>
        </p:txBody>
      </p:sp>
      <p:sp>
        <p:nvSpPr>
          <p:cNvPr id="25" name="직사각형 24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stCxn id="30" idx="0"/>
          </p:cNvCxnSpPr>
          <p:nvPr/>
        </p:nvCxnSpPr>
        <p:spPr>
          <a:xfrm>
            <a:off x="2638123" y="1417458"/>
            <a:ext cx="9618" cy="554317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2584123" y="1417458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A0B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TextBox 2"/>
          <p:cNvSpPr txBox="1"/>
          <p:nvPr/>
        </p:nvSpPr>
        <p:spPr>
          <a:xfrm>
            <a:off x="1137109" y="1202291"/>
            <a:ext cx="1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b="1" dirty="0" smtClean="0">
                <a:solidFill>
                  <a:schemeClr val="accent5">
                    <a:lumMod val="75000"/>
                    <a:alpha val="99000"/>
                  </a:schemeClr>
                </a:solidFill>
                <a:latin typeface="+mn-ea"/>
              </a:rPr>
              <a:t>이번 발표</a:t>
            </a:r>
            <a:endParaRPr lang="en-US" altLang="ko-KR" sz="2000" b="1" dirty="0" smtClean="0">
              <a:solidFill>
                <a:schemeClr val="accent5">
                  <a:lumMod val="75000"/>
                  <a:alpha val="99000"/>
                </a:schemeClr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4689" y="3809932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A0B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TextBox 2"/>
          <p:cNvSpPr txBox="1"/>
          <p:nvPr/>
        </p:nvSpPr>
        <p:spPr>
          <a:xfrm>
            <a:off x="1137110" y="354076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b="1" dirty="0" smtClean="0">
                <a:solidFill>
                  <a:schemeClr val="accent5">
                    <a:lumMod val="75000"/>
                    <a:alpha val="99000"/>
                  </a:schemeClr>
                </a:solidFill>
                <a:latin typeface="+mn-ea"/>
              </a:rPr>
              <a:t>향후 계획</a:t>
            </a:r>
            <a:endParaRPr lang="en-US" altLang="ko-KR" sz="2000" b="1" dirty="0" smtClean="0">
              <a:solidFill>
                <a:schemeClr val="accent5">
                  <a:lumMod val="75000"/>
                  <a:alpha val="99000"/>
                </a:schemeClr>
              </a:solidFill>
              <a:latin typeface="+mn-ea"/>
            </a:endParaRP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2909857" y="1023522"/>
            <a:ext cx="5789725" cy="206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2046" rIns="0" bIns="165048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피드백</a:t>
            </a:r>
            <a:r>
              <a:rPr kumimoji="1" lang="en-US" altLang="ko-KR" sz="2400" b="1" spc="-6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&amp; </a:t>
            </a:r>
            <a:r>
              <a:rPr kumimoji="1" lang="ko-KR" altLang="en-US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진행상황</a:t>
            </a:r>
            <a:endParaRPr kumimoji="1" lang="en-US" altLang="ko-KR" sz="2400" b="1" spc="-6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+mn-ea"/>
              <a:cs typeface="굴림" pitchFamily="50" charset="-127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서버 구축</a:t>
            </a:r>
            <a:endParaRPr kumimoji="1" lang="en-US" altLang="ko-KR" spc="-6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+mn-ea"/>
              <a:cs typeface="굴림" pitchFamily="50" charset="-127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레이아웃 제작</a:t>
            </a:r>
            <a:endParaRPr kumimoji="1" lang="en-US" altLang="ko-KR" spc="-6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+mn-ea"/>
              <a:cs typeface="굴림" pitchFamily="50" charset="-127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DB </a:t>
            </a: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테이블 구축</a:t>
            </a:r>
            <a:r>
              <a:rPr kumimoji="1" lang="en-US" altLang="ko-KR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연동</a:t>
            </a:r>
            <a:endParaRPr kumimoji="1" lang="en-US" altLang="ko-KR" spc="-6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2909858" y="3383363"/>
            <a:ext cx="5789725" cy="164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2046" rIns="0" bIns="165048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피드백 </a:t>
            </a:r>
            <a:r>
              <a:rPr kumimoji="1" lang="en-US" altLang="ko-KR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&amp; </a:t>
            </a:r>
            <a:r>
              <a:rPr kumimoji="1" lang="ko-KR" altLang="en-US" sz="2400" b="1" spc="-6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  <a:cs typeface="굴림" pitchFamily="50" charset="-127"/>
              </a:rPr>
              <a:t>진행상황</a:t>
            </a:r>
            <a:endParaRPr kumimoji="1" lang="en-US" altLang="ko-KR" sz="2400" b="1" spc="-6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+mn-ea"/>
              <a:cs typeface="굴림" pitchFamily="50" charset="-127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레이아웃 제작</a:t>
            </a:r>
            <a:endParaRPr kumimoji="1" lang="en-US" altLang="ko-KR" spc="-6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+mn-ea"/>
              <a:cs typeface="굴림" pitchFamily="50" charset="-127"/>
            </a:endParaRP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DB </a:t>
            </a: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테이블 구축</a:t>
            </a:r>
            <a:r>
              <a:rPr kumimoji="1" lang="en-US" altLang="ko-KR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spc="-6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+mn-ea"/>
                <a:cs typeface="굴림" pitchFamily="50" charset="-127"/>
              </a:rPr>
              <a:t>연동</a:t>
            </a:r>
            <a:endParaRPr kumimoji="1" lang="en-US" altLang="ko-KR" spc="-6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31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02403" y="3044281"/>
            <a:ext cx="3339194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THANK YOU</a:t>
            </a:r>
            <a:endParaRPr lang="ko-KR" altLang="en-US" sz="4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inlig" pitchFamily="2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86759" y="3040561"/>
            <a:ext cx="579256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C</a:t>
            </a:r>
            <a:r>
              <a:rPr lang="en-US" altLang="ko-KR" sz="3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apable</a:t>
            </a:r>
            <a:r>
              <a:rPr lang="en-US" altLang="ko-KR" sz="3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 </a:t>
            </a:r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P</a:t>
            </a:r>
            <a:r>
              <a:rPr lang="en-US" altLang="ko-KR" sz="3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erson’s</a:t>
            </a:r>
            <a:r>
              <a:rPr lang="en-US" altLang="ko-KR" sz="3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 </a:t>
            </a:r>
            <a:r>
              <a:rPr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U</a:t>
            </a:r>
            <a:r>
              <a:rPr lang="en-US" altLang="ko-KR" sz="3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nion</a:t>
            </a:r>
            <a:r>
              <a:rPr lang="en-US" altLang="ko-KR" sz="3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 </a:t>
            </a:r>
            <a:endParaRPr lang="ko-KR" altLang="en-US" sz="3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inlig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04512" y="2161411"/>
            <a:ext cx="437925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lig" pitchFamily="2" charset="0"/>
              </a:rPr>
              <a:t>Thanks You </a:t>
            </a:r>
            <a:endParaRPr lang="ko-KR" altLang="en-US" sz="6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inlig" pitchFamily="2" charset="0"/>
            </a:endParaRPr>
          </a:p>
        </p:txBody>
      </p:sp>
      <p:sp>
        <p:nvSpPr>
          <p:cNvPr id="14" name="덧셈 기호 13"/>
          <p:cNvSpPr/>
          <p:nvPr/>
        </p:nvSpPr>
        <p:spPr>
          <a:xfrm>
            <a:off x="2094376" y="3094021"/>
            <a:ext cx="410136" cy="546848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0741" y="4136888"/>
            <a:ext cx="2662518" cy="33855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inreg" pitchFamily="2" charset="0"/>
              </a:rPr>
              <a:t>2016.03.29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Dinre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2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0266E-6 -4.81481E-6 L 0.5369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grpId="3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369 -4.81481E-6 L -0.00429 0.0023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6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3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C:\Users\HSITX\Desktop\content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59" y="860425"/>
            <a:ext cx="2455474" cy="4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/>
          <p:cNvCxnSpPr/>
          <p:nvPr/>
        </p:nvCxnSpPr>
        <p:spPr>
          <a:xfrm>
            <a:off x="5475159" y="1361405"/>
            <a:ext cx="25185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9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4859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/>
          <p:cNvSpPr/>
          <p:nvPr/>
        </p:nvSpPr>
        <p:spPr>
          <a:xfrm rot="5400000">
            <a:off x="5613399" y="3327399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081419" y="1811372"/>
            <a:ext cx="1506968" cy="707885"/>
            <a:chOff x="5081419" y="1587428"/>
            <a:chExt cx="1506968" cy="707885"/>
          </a:xfrm>
        </p:grpSpPr>
        <p:sp>
          <p:nvSpPr>
            <p:cNvPr id="39" name="TextBox 8"/>
            <p:cNvSpPr txBox="1"/>
            <p:nvPr/>
          </p:nvSpPr>
          <p:spPr>
            <a:xfrm>
              <a:off x="5081419" y="1587428"/>
              <a:ext cx="6206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spc="-150" dirty="0" smtClean="0">
                  <a:solidFill>
                    <a:srgbClr val="077AC1"/>
                  </a:solidFill>
                  <a:latin typeface="+mn-ea"/>
                </a:rPr>
                <a:t>01</a:t>
              </a:r>
              <a:endParaRPr lang="ko-KR" altLang="en-US" sz="3200" b="1" spc="-150" dirty="0">
                <a:solidFill>
                  <a:srgbClr val="077AC1"/>
                </a:solidFill>
                <a:latin typeface="+mn-ea"/>
              </a:endParaRPr>
            </a:p>
          </p:txBody>
        </p:sp>
        <p:sp>
          <p:nvSpPr>
            <p:cNvPr id="53" name="TextBox 9"/>
            <p:cNvSpPr txBox="1"/>
            <p:nvPr/>
          </p:nvSpPr>
          <p:spPr>
            <a:xfrm>
              <a:off x="5670507" y="1695149"/>
              <a:ext cx="917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팀 소개</a:t>
              </a:r>
              <a:endParaRPr lang="ko-KR" altLang="en-US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9"/>
            <p:cNvSpPr txBox="1"/>
            <p:nvPr/>
          </p:nvSpPr>
          <p:spPr>
            <a:xfrm>
              <a:off x="5703553" y="2033703"/>
              <a:ext cx="7473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spc="-80" dirty="0" smtClean="0">
                  <a:solidFill>
                    <a:schemeClr val="bg1">
                      <a:lumMod val="65000"/>
                      <a:alpha val="99000"/>
                    </a:schemeClr>
                  </a:solidFill>
                  <a:latin typeface="+mn-ea"/>
                </a:rPr>
                <a:t>팀원 소개</a:t>
              </a:r>
              <a:endParaRPr lang="ko-KR" altLang="en-US" sz="1100" b="1" spc="-80" dirty="0">
                <a:solidFill>
                  <a:schemeClr val="bg1">
                    <a:lumMod val="6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81419" y="2591439"/>
            <a:ext cx="1782533" cy="715580"/>
            <a:chOff x="5081419" y="2367495"/>
            <a:chExt cx="1782533" cy="715580"/>
          </a:xfrm>
        </p:grpSpPr>
        <p:sp>
          <p:nvSpPr>
            <p:cNvPr id="41" name="TextBox 24"/>
            <p:cNvSpPr txBox="1"/>
            <p:nvPr/>
          </p:nvSpPr>
          <p:spPr>
            <a:xfrm>
              <a:off x="5081419" y="2367495"/>
              <a:ext cx="6206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spc="-150" dirty="0" smtClean="0">
                  <a:solidFill>
                    <a:srgbClr val="077AC1"/>
                  </a:solidFill>
                  <a:latin typeface="+mn-ea"/>
                </a:rPr>
                <a:t>02</a:t>
              </a:r>
              <a:endParaRPr lang="ko-KR" altLang="en-US" sz="3200" b="1" spc="-150" dirty="0">
                <a:solidFill>
                  <a:srgbClr val="077AC1"/>
                </a:solidFill>
                <a:latin typeface="+mn-ea"/>
              </a:endParaRPr>
            </a:p>
          </p:txBody>
        </p:sp>
        <p:sp>
          <p:nvSpPr>
            <p:cNvPr id="51" name="TextBox 26"/>
            <p:cNvSpPr txBox="1"/>
            <p:nvPr/>
          </p:nvSpPr>
          <p:spPr>
            <a:xfrm>
              <a:off x="5670508" y="2475216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주제 소개</a:t>
              </a:r>
              <a:endParaRPr lang="ko-KR" altLang="en-US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9"/>
            <p:cNvSpPr txBox="1"/>
            <p:nvPr/>
          </p:nvSpPr>
          <p:spPr>
            <a:xfrm>
              <a:off x="5684783" y="2821465"/>
              <a:ext cx="11791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spc="-80" dirty="0" smtClean="0">
                  <a:solidFill>
                    <a:schemeClr val="bg1">
                      <a:lumMod val="65000"/>
                      <a:alpha val="99000"/>
                    </a:schemeClr>
                  </a:solidFill>
                  <a:latin typeface="+mn-ea"/>
                </a:rPr>
                <a:t>간략한 주제 소개</a:t>
              </a:r>
              <a:endParaRPr lang="ko-KR" altLang="en-US" sz="1100" b="1" spc="-80" dirty="0">
                <a:solidFill>
                  <a:schemeClr val="bg1">
                    <a:lumMod val="6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81419" y="4086424"/>
            <a:ext cx="1924336" cy="715580"/>
            <a:chOff x="5081419" y="3371506"/>
            <a:chExt cx="1924336" cy="715580"/>
          </a:xfrm>
        </p:grpSpPr>
        <p:grpSp>
          <p:nvGrpSpPr>
            <p:cNvPr id="8" name="그룹 7"/>
            <p:cNvGrpSpPr/>
            <p:nvPr/>
          </p:nvGrpSpPr>
          <p:grpSpPr>
            <a:xfrm>
              <a:off x="5081419" y="3371506"/>
              <a:ext cx="1924336" cy="715580"/>
              <a:chOff x="5081419" y="3147562"/>
              <a:chExt cx="1924336" cy="715580"/>
            </a:xfrm>
          </p:grpSpPr>
          <p:sp>
            <p:nvSpPr>
              <p:cNvPr id="43" name="TextBox 31"/>
              <p:cNvSpPr txBox="1"/>
              <p:nvPr/>
            </p:nvSpPr>
            <p:spPr>
              <a:xfrm>
                <a:off x="5081419" y="3147562"/>
                <a:ext cx="6206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spc="-150" dirty="0" smtClean="0">
                    <a:solidFill>
                      <a:srgbClr val="077AC1"/>
                    </a:solidFill>
                    <a:latin typeface="+mn-ea"/>
                  </a:rPr>
                  <a:t>04</a:t>
                </a:r>
                <a:endParaRPr lang="ko-KR" altLang="en-US" sz="3200" b="1" spc="-150" dirty="0">
                  <a:solidFill>
                    <a:srgbClr val="077AC1"/>
                  </a:solidFill>
                  <a:latin typeface="+mn-ea"/>
                </a:endParaRPr>
              </a:p>
            </p:txBody>
          </p:sp>
          <p:sp>
            <p:nvSpPr>
              <p:cNvPr id="49" name="TextBox 33"/>
              <p:cNvSpPr txBox="1"/>
              <p:nvPr/>
            </p:nvSpPr>
            <p:spPr>
              <a:xfrm>
                <a:off x="5670508" y="325528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b="1" spc="-8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TextBox 9"/>
              <p:cNvSpPr txBox="1"/>
              <p:nvPr/>
            </p:nvSpPr>
            <p:spPr>
              <a:xfrm>
                <a:off x="5667568" y="3601532"/>
                <a:ext cx="13381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100" b="1" spc="-80" dirty="0" smtClean="0">
                    <a:solidFill>
                      <a:schemeClr val="bg1">
                        <a:lumMod val="65000"/>
                        <a:alpha val="99000"/>
                      </a:schemeClr>
                    </a:solidFill>
                    <a:latin typeface="+mn-ea"/>
                  </a:rPr>
                  <a:t>계획</a:t>
                </a:r>
                <a:r>
                  <a:rPr lang="en-US" altLang="ko-KR" sz="1100" b="1" spc="-80" dirty="0" smtClean="0">
                    <a:solidFill>
                      <a:schemeClr val="bg1">
                        <a:lumMod val="65000"/>
                        <a:alpha val="99000"/>
                      </a:schemeClr>
                    </a:solidFill>
                    <a:latin typeface="+mn-ea"/>
                  </a:rPr>
                  <a:t>, APP, WEB, DB</a:t>
                </a:r>
                <a:endParaRPr lang="ko-KR" altLang="en-US" sz="1100" b="1" spc="-80" dirty="0">
                  <a:solidFill>
                    <a:schemeClr val="bg1">
                      <a:lumMod val="6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0" name="TextBox 21"/>
            <p:cNvSpPr txBox="1"/>
            <p:nvPr/>
          </p:nvSpPr>
          <p:spPr>
            <a:xfrm>
              <a:off x="5678193" y="3467443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진행 상황</a:t>
              </a:r>
              <a:endParaRPr lang="ko-KR" altLang="en-US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094059" y="4837997"/>
            <a:ext cx="1374982" cy="715580"/>
            <a:chOff x="5081419" y="3927629"/>
            <a:chExt cx="1374982" cy="715580"/>
          </a:xfrm>
        </p:grpSpPr>
        <p:sp>
          <p:nvSpPr>
            <p:cNvPr id="25" name="TextBox 36"/>
            <p:cNvSpPr txBox="1"/>
            <p:nvPr/>
          </p:nvSpPr>
          <p:spPr>
            <a:xfrm>
              <a:off x="5081419" y="3927629"/>
              <a:ext cx="6206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spc="-150" dirty="0" smtClean="0">
                  <a:solidFill>
                    <a:srgbClr val="077AC1"/>
                  </a:solidFill>
                  <a:latin typeface="+mn-ea"/>
                </a:rPr>
                <a:t>05</a:t>
              </a:r>
              <a:endParaRPr lang="ko-KR" altLang="en-US" sz="3200" b="1" spc="-150" dirty="0">
                <a:solidFill>
                  <a:srgbClr val="077AC1"/>
                </a:solidFill>
                <a:latin typeface="+mn-ea"/>
              </a:endParaRPr>
            </a:p>
          </p:txBody>
        </p:sp>
        <p:sp>
          <p:nvSpPr>
            <p:cNvPr id="31" name="TextBox 21"/>
            <p:cNvSpPr txBox="1"/>
            <p:nvPr/>
          </p:nvSpPr>
          <p:spPr>
            <a:xfrm>
              <a:off x="5696749" y="4035350"/>
              <a:ext cx="625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일정</a:t>
              </a:r>
              <a:endParaRPr lang="ko-KR" altLang="en-US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9"/>
            <p:cNvSpPr txBox="1"/>
            <p:nvPr/>
          </p:nvSpPr>
          <p:spPr>
            <a:xfrm>
              <a:off x="5709081" y="4381599"/>
              <a:ext cx="7473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spc="-80" dirty="0" smtClean="0">
                  <a:solidFill>
                    <a:schemeClr val="bg1">
                      <a:lumMod val="65000"/>
                      <a:alpha val="99000"/>
                    </a:schemeClr>
                  </a:solidFill>
                  <a:latin typeface="+mn-ea"/>
                </a:rPr>
                <a:t>향후 계획</a:t>
              </a:r>
              <a:endParaRPr lang="ko-KR" altLang="en-US" sz="1100" b="1" spc="-80" dirty="0">
                <a:solidFill>
                  <a:schemeClr val="bg1">
                    <a:lumMod val="6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81150" y="3379657"/>
            <a:ext cx="2083577" cy="715580"/>
            <a:chOff x="5081419" y="2367495"/>
            <a:chExt cx="2083577" cy="715580"/>
          </a:xfrm>
        </p:grpSpPr>
        <p:sp>
          <p:nvSpPr>
            <p:cNvPr id="33" name="TextBox 24"/>
            <p:cNvSpPr txBox="1"/>
            <p:nvPr/>
          </p:nvSpPr>
          <p:spPr>
            <a:xfrm>
              <a:off x="5081419" y="2367495"/>
              <a:ext cx="6206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spc="-150" dirty="0" smtClean="0">
                  <a:solidFill>
                    <a:srgbClr val="077AC1"/>
                  </a:solidFill>
                  <a:latin typeface="+mn-ea"/>
                </a:rPr>
                <a:t>03</a:t>
              </a:r>
              <a:endParaRPr lang="ko-KR" altLang="en-US" sz="3200" b="1" spc="-150" dirty="0">
                <a:solidFill>
                  <a:srgbClr val="077AC1"/>
                </a:solidFill>
                <a:latin typeface="+mn-ea"/>
              </a:endParaRPr>
            </a:p>
          </p:txBody>
        </p:sp>
        <p:sp>
          <p:nvSpPr>
            <p:cNvPr id="34" name="TextBox 26"/>
            <p:cNvSpPr txBox="1"/>
            <p:nvPr/>
          </p:nvSpPr>
          <p:spPr>
            <a:xfrm>
              <a:off x="5670508" y="2475216"/>
              <a:ext cx="84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피드백</a:t>
              </a:r>
              <a:endParaRPr lang="ko-KR" altLang="en-US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sp>
          <p:nvSpPr>
            <p:cNvPr id="35" name="TextBox 9"/>
            <p:cNvSpPr txBox="1"/>
            <p:nvPr/>
          </p:nvSpPr>
          <p:spPr>
            <a:xfrm>
              <a:off x="5684783" y="2821465"/>
              <a:ext cx="14802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spc="-80" dirty="0" smtClean="0">
                  <a:solidFill>
                    <a:schemeClr val="bg1">
                      <a:lumMod val="65000"/>
                      <a:alpha val="99000"/>
                    </a:schemeClr>
                  </a:solidFill>
                  <a:latin typeface="+mn-ea"/>
                </a:rPr>
                <a:t>지난 발표 피드백 답변</a:t>
              </a:r>
              <a:endParaRPr lang="ko-KR" altLang="en-US" sz="1100" b="1" spc="-80" dirty="0">
                <a:solidFill>
                  <a:schemeClr val="bg1">
                    <a:lumMod val="65000"/>
                    <a:alpha val="99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05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48" y="1895626"/>
            <a:ext cx="1138424" cy="176760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  <a:alpha val="33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470332" y="2231428"/>
            <a:ext cx="1767600" cy="1095996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  <a:alpha val="33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669081" y="5753100"/>
            <a:ext cx="1271718" cy="11049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806134" y="30648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80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팀 소개 </a:t>
            </a:r>
            <a:endParaRPr lang="ko-KR" altLang="en-US" sz="2800" spc="-8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649" y="4173490"/>
            <a:ext cx="1246299" cy="1767615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  <a:alpha val="33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4948" y="4173490"/>
            <a:ext cx="1138424" cy="1767615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  <a:alpha val="33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173660" y="1970694"/>
            <a:ext cx="2439082" cy="1181332"/>
            <a:chOff x="2173660" y="1222524"/>
            <a:chExt cx="2439082" cy="1181332"/>
          </a:xfrm>
        </p:grpSpPr>
        <p:grpSp>
          <p:nvGrpSpPr>
            <p:cNvPr id="52" name="그룹 51"/>
            <p:cNvGrpSpPr/>
            <p:nvPr/>
          </p:nvGrpSpPr>
          <p:grpSpPr>
            <a:xfrm>
              <a:off x="2173660" y="1222524"/>
              <a:ext cx="1316339" cy="285814"/>
              <a:chOff x="455785" y="3592620"/>
              <a:chExt cx="1900252" cy="369207"/>
            </a:xfrm>
          </p:grpSpPr>
          <p:sp>
            <p:nvSpPr>
              <p:cNvPr id="86" name="TextBox 48"/>
              <p:cNvSpPr txBox="1"/>
              <p:nvPr/>
            </p:nvSpPr>
            <p:spPr>
              <a:xfrm>
                <a:off x="455785" y="363382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이름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7" name="TextBox 49"/>
              <p:cNvSpPr txBox="1"/>
              <p:nvPr/>
            </p:nvSpPr>
            <p:spPr>
              <a:xfrm>
                <a:off x="1321182" y="3592620"/>
                <a:ext cx="1034855" cy="357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b="1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금 한 성</a:t>
                </a:r>
                <a:endParaRPr lang="ko-KR" altLang="en-US" sz="1200" b="1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2173660" y="1716751"/>
              <a:ext cx="1038058" cy="253916"/>
              <a:chOff x="455785" y="3868775"/>
              <a:chExt cx="1498529" cy="328002"/>
            </a:xfrm>
          </p:grpSpPr>
          <p:sp>
            <p:nvSpPr>
              <p:cNvPr id="84" name="TextBox 46"/>
              <p:cNvSpPr txBox="1"/>
              <p:nvPr/>
            </p:nvSpPr>
            <p:spPr>
              <a:xfrm>
                <a:off x="455785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담당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TextBox 47"/>
              <p:cNvSpPr txBox="1"/>
              <p:nvPr/>
            </p:nvSpPr>
            <p:spPr>
              <a:xfrm>
                <a:off x="1321182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tx1">
                        <a:lumMod val="50000"/>
                        <a:lumOff val="50000"/>
                        <a:alpha val="99000"/>
                      </a:schemeClr>
                    </a:solidFill>
                    <a:latin typeface="+mn-ea"/>
                  </a:rPr>
                  <a:t>팀장</a:t>
                </a:r>
                <a:endParaRPr lang="ko-KR" altLang="en-US" sz="1050" b="1" spc="-6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2173660" y="1942776"/>
              <a:ext cx="2439082" cy="253916"/>
              <a:chOff x="455785" y="4106238"/>
              <a:chExt cx="3521033" cy="328002"/>
            </a:xfrm>
          </p:grpSpPr>
          <p:sp>
            <p:nvSpPr>
              <p:cNvPr id="82" name="TextBox 44"/>
              <p:cNvSpPr txBox="1"/>
              <p:nvPr/>
            </p:nvSpPr>
            <p:spPr>
              <a:xfrm>
                <a:off x="455785" y="4106238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역할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3" name="TextBox 45"/>
              <p:cNvSpPr txBox="1"/>
              <p:nvPr/>
            </p:nvSpPr>
            <p:spPr>
              <a:xfrm>
                <a:off x="1321182" y="4106238"/>
                <a:ext cx="2655636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H/W(</a:t>
                </a:r>
                <a:r>
                  <a:rPr lang="ko-KR" altLang="en-US" sz="1050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회로구성</a:t>
                </a:r>
                <a:r>
                  <a:rPr lang="en-US" altLang="ko-KR" sz="1050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1050" spc="-60" dirty="0" err="1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라즈베리파이</a:t>
                </a:r>
                <a:r>
                  <a:rPr lang="en-US" altLang="ko-KR" sz="1050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)</a:t>
                </a:r>
                <a:endParaRPr lang="ko-KR" altLang="en-US" sz="1050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61" name="직선 연결선 60"/>
            <p:cNvCxnSpPr/>
            <p:nvPr/>
          </p:nvCxnSpPr>
          <p:spPr>
            <a:xfrm>
              <a:off x="2231687" y="1919111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231687" y="2145137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45"/>
            <p:cNvSpPr txBox="1"/>
            <p:nvPr/>
          </p:nvSpPr>
          <p:spPr>
            <a:xfrm>
              <a:off x="2773136" y="2149940"/>
              <a:ext cx="13215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 spc="-6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보고서 작성 및 총괄</a:t>
              </a:r>
              <a:endParaRPr lang="ko-KR" altLang="en-US" sz="1050" spc="-6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cxnSp>
          <p:nvCxnSpPr>
            <p:cNvPr id="223" name="직선 연결선 222"/>
            <p:cNvCxnSpPr/>
            <p:nvPr/>
          </p:nvCxnSpPr>
          <p:spPr>
            <a:xfrm>
              <a:off x="2231687" y="2375604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2232645" y="1461414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6219698" y="1962110"/>
            <a:ext cx="2541674" cy="1181332"/>
            <a:chOff x="6219698" y="1213940"/>
            <a:chExt cx="2541674" cy="1181332"/>
          </a:xfrm>
        </p:grpSpPr>
        <p:grpSp>
          <p:nvGrpSpPr>
            <p:cNvPr id="104" name="그룹 103"/>
            <p:cNvGrpSpPr/>
            <p:nvPr/>
          </p:nvGrpSpPr>
          <p:grpSpPr>
            <a:xfrm>
              <a:off x="6219698" y="1213940"/>
              <a:ext cx="1316339" cy="285814"/>
              <a:chOff x="455785" y="3592620"/>
              <a:chExt cx="1900252" cy="369207"/>
            </a:xfrm>
          </p:grpSpPr>
          <p:sp>
            <p:nvSpPr>
              <p:cNvPr id="105" name="TextBox 48"/>
              <p:cNvSpPr txBox="1"/>
              <p:nvPr/>
            </p:nvSpPr>
            <p:spPr>
              <a:xfrm>
                <a:off x="455785" y="363382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이름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6" name="TextBox 49"/>
              <p:cNvSpPr txBox="1"/>
              <p:nvPr/>
            </p:nvSpPr>
            <p:spPr>
              <a:xfrm>
                <a:off x="1321182" y="3592620"/>
                <a:ext cx="1034855" cy="357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b="1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김 나 영</a:t>
                </a:r>
                <a:endParaRPr lang="ko-KR" altLang="en-US" sz="1200" b="1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6219698" y="1708167"/>
              <a:ext cx="1038058" cy="253916"/>
              <a:chOff x="455785" y="3868775"/>
              <a:chExt cx="1498529" cy="328002"/>
            </a:xfrm>
          </p:grpSpPr>
          <p:sp>
            <p:nvSpPr>
              <p:cNvPr id="112" name="TextBox 46"/>
              <p:cNvSpPr txBox="1"/>
              <p:nvPr/>
            </p:nvSpPr>
            <p:spPr>
              <a:xfrm>
                <a:off x="455785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담당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3" name="TextBox 47"/>
              <p:cNvSpPr txBox="1"/>
              <p:nvPr/>
            </p:nvSpPr>
            <p:spPr>
              <a:xfrm>
                <a:off x="1321182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spc="-60" dirty="0" smtClean="0">
                    <a:solidFill>
                      <a:schemeClr val="tx1">
                        <a:lumMod val="50000"/>
                        <a:lumOff val="50000"/>
                        <a:alpha val="99000"/>
                      </a:schemeClr>
                    </a:solidFill>
                    <a:latin typeface="+mn-ea"/>
                  </a:rPr>
                  <a:t>서기</a:t>
                </a:r>
                <a:endParaRPr lang="ko-KR" altLang="en-US" sz="1050" spc="-6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6219698" y="1934192"/>
              <a:ext cx="2541674" cy="253916"/>
              <a:chOff x="455785" y="4106238"/>
              <a:chExt cx="3669134" cy="328002"/>
            </a:xfrm>
          </p:grpSpPr>
          <p:sp>
            <p:nvSpPr>
              <p:cNvPr id="118" name="TextBox 44"/>
              <p:cNvSpPr txBox="1"/>
              <p:nvPr/>
            </p:nvSpPr>
            <p:spPr>
              <a:xfrm>
                <a:off x="455785" y="4106238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역할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9" name="TextBox 45"/>
              <p:cNvSpPr txBox="1"/>
              <p:nvPr/>
            </p:nvSpPr>
            <p:spPr>
              <a:xfrm>
                <a:off x="1321182" y="4106238"/>
                <a:ext cx="2803737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S/W (</a:t>
                </a:r>
                <a:r>
                  <a:rPr lang="ko-KR" altLang="en-US" sz="1050" spc="-60" dirty="0" err="1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안드로이드</a:t>
                </a:r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, JAVA), </a:t>
                </a:r>
                <a:r>
                  <a:rPr lang="ko-KR" altLang="en-US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디자인</a:t>
                </a:r>
              </a:p>
            </p:txBody>
          </p:sp>
        </p:grpSp>
        <p:cxnSp>
          <p:nvCxnSpPr>
            <p:cNvPr id="121" name="직선 연결선 120"/>
            <p:cNvCxnSpPr/>
            <p:nvPr/>
          </p:nvCxnSpPr>
          <p:spPr>
            <a:xfrm>
              <a:off x="6277725" y="1910527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6277725" y="2136553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45"/>
            <p:cNvSpPr txBox="1"/>
            <p:nvPr/>
          </p:nvSpPr>
          <p:spPr>
            <a:xfrm>
              <a:off x="6819174" y="2141356"/>
              <a:ext cx="8598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 spc="-6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회의록 작성</a:t>
              </a:r>
              <a:endParaRPr lang="ko-KR" altLang="en-US" sz="1050" spc="-6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cxnSp>
          <p:nvCxnSpPr>
            <p:cNvPr id="124" name="직선 연결선 123"/>
            <p:cNvCxnSpPr/>
            <p:nvPr/>
          </p:nvCxnSpPr>
          <p:spPr>
            <a:xfrm>
              <a:off x="6277725" y="2367020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6278683" y="1452830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6224486" y="4172446"/>
            <a:ext cx="2541674" cy="1170699"/>
            <a:chOff x="6224486" y="3873178"/>
            <a:chExt cx="2541674" cy="1170699"/>
          </a:xfrm>
        </p:grpSpPr>
        <p:grpSp>
          <p:nvGrpSpPr>
            <p:cNvPr id="131" name="그룹 130"/>
            <p:cNvGrpSpPr/>
            <p:nvPr/>
          </p:nvGrpSpPr>
          <p:grpSpPr>
            <a:xfrm>
              <a:off x="6224486" y="3873178"/>
              <a:ext cx="1316339" cy="276999"/>
              <a:chOff x="455785" y="3579811"/>
              <a:chExt cx="1900252" cy="357820"/>
            </a:xfrm>
          </p:grpSpPr>
          <p:sp>
            <p:nvSpPr>
              <p:cNvPr id="132" name="TextBox 48"/>
              <p:cNvSpPr txBox="1"/>
              <p:nvPr/>
            </p:nvSpPr>
            <p:spPr>
              <a:xfrm>
                <a:off x="455785" y="3607281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이름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3" name="TextBox 49"/>
              <p:cNvSpPr txBox="1"/>
              <p:nvPr/>
            </p:nvSpPr>
            <p:spPr>
              <a:xfrm>
                <a:off x="1321182" y="3579811"/>
                <a:ext cx="1034855" cy="357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b="1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이 지 수</a:t>
                </a:r>
                <a:endParaRPr lang="ko-KR" altLang="en-US" sz="1200" b="1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6224486" y="4356772"/>
              <a:ext cx="1038058" cy="253916"/>
              <a:chOff x="455785" y="3868775"/>
              <a:chExt cx="1498529" cy="328002"/>
            </a:xfrm>
          </p:grpSpPr>
          <p:sp>
            <p:nvSpPr>
              <p:cNvPr id="135" name="TextBox 46"/>
              <p:cNvSpPr txBox="1"/>
              <p:nvPr/>
            </p:nvSpPr>
            <p:spPr>
              <a:xfrm>
                <a:off x="455785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담당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6" name="TextBox 47"/>
              <p:cNvSpPr txBox="1"/>
              <p:nvPr/>
            </p:nvSpPr>
            <p:spPr>
              <a:xfrm>
                <a:off x="1321182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spc="-60" dirty="0" smtClean="0">
                    <a:solidFill>
                      <a:schemeClr val="tx1">
                        <a:lumMod val="50000"/>
                        <a:lumOff val="50000"/>
                        <a:alpha val="99000"/>
                      </a:schemeClr>
                    </a:solidFill>
                    <a:latin typeface="+mn-ea"/>
                  </a:rPr>
                  <a:t>회계</a:t>
                </a:r>
                <a:endParaRPr lang="ko-KR" altLang="en-US" sz="1050" spc="-6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6224486" y="4582797"/>
              <a:ext cx="2541674" cy="253916"/>
              <a:chOff x="455785" y="4106238"/>
              <a:chExt cx="3669134" cy="328002"/>
            </a:xfrm>
          </p:grpSpPr>
          <p:sp>
            <p:nvSpPr>
              <p:cNvPr id="138" name="TextBox 44"/>
              <p:cNvSpPr txBox="1"/>
              <p:nvPr/>
            </p:nvSpPr>
            <p:spPr>
              <a:xfrm>
                <a:off x="455785" y="4106238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역할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9" name="TextBox 45"/>
              <p:cNvSpPr txBox="1"/>
              <p:nvPr/>
            </p:nvSpPr>
            <p:spPr>
              <a:xfrm>
                <a:off x="1321182" y="4106238"/>
                <a:ext cx="2803737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S/W (</a:t>
                </a:r>
                <a:r>
                  <a:rPr lang="ko-KR" altLang="en-US" sz="1050" spc="-60" dirty="0" err="1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안드로이드</a:t>
                </a:r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, </a:t>
                </a:r>
                <a:r>
                  <a:rPr lang="en-US" altLang="ko-KR" sz="1050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JAVA</a:t>
                </a:r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), </a:t>
                </a:r>
                <a:r>
                  <a:rPr lang="ko-KR" altLang="en-US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디자인</a:t>
                </a:r>
              </a:p>
            </p:txBody>
          </p:sp>
        </p:grpSp>
        <p:cxnSp>
          <p:nvCxnSpPr>
            <p:cNvPr id="141" name="직선 연결선 140"/>
            <p:cNvCxnSpPr/>
            <p:nvPr/>
          </p:nvCxnSpPr>
          <p:spPr>
            <a:xfrm>
              <a:off x="6282513" y="4559132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282513" y="4785158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45"/>
            <p:cNvSpPr txBox="1"/>
            <p:nvPr/>
          </p:nvSpPr>
          <p:spPr>
            <a:xfrm>
              <a:off x="6823962" y="4789961"/>
              <a:ext cx="6819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spc="-6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PPT </a:t>
              </a:r>
              <a:r>
                <a:rPr lang="ko-KR" altLang="en-US" sz="1050" spc="-6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제작</a:t>
              </a:r>
              <a:endParaRPr lang="ko-KR" altLang="en-US" sz="1050" spc="-6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6282513" y="5015625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6283471" y="4101435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190591" y="4147971"/>
            <a:ext cx="2403402" cy="1170690"/>
            <a:chOff x="2190591" y="3787059"/>
            <a:chExt cx="2403402" cy="1170690"/>
          </a:xfrm>
        </p:grpSpPr>
        <p:grpSp>
          <p:nvGrpSpPr>
            <p:cNvPr id="157" name="그룹 156"/>
            <p:cNvGrpSpPr/>
            <p:nvPr/>
          </p:nvGrpSpPr>
          <p:grpSpPr>
            <a:xfrm>
              <a:off x="2190591" y="3787059"/>
              <a:ext cx="1316339" cy="276999"/>
              <a:chOff x="455785" y="3579811"/>
              <a:chExt cx="1900252" cy="357819"/>
            </a:xfrm>
          </p:grpSpPr>
          <p:sp>
            <p:nvSpPr>
              <p:cNvPr id="158" name="TextBox 48"/>
              <p:cNvSpPr txBox="1"/>
              <p:nvPr/>
            </p:nvSpPr>
            <p:spPr>
              <a:xfrm>
                <a:off x="455785" y="3607281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이름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9" name="TextBox 49"/>
              <p:cNvSpPr txBox="1"/>
              <p:nvPr/>
            </p:nvSpPr>
            <p:spPr>
              <a:xfrm>
                <a:off x="1321182" y="3579811"/>
                <a:ext cx="1034855" cy="357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b="1" spc="-60" dirty="0" smtClean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윤 주 성</a:t>
                </a:r>
                <a:endParaRPr lang="ko-KR" altLang="en-US" sz="1200" b="1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2190591" y="4270644"/>
              <a:ext cx="1038058" cy="253916"/>
              <a:chOff x="455785" y="3868775"/>
              <a:chExt cx="1498529" cy="328002"/>
            </a:xfrm>
          </p:grpSpPr>
          <p:sp>
            <p:nvSpPr>
              <p:cNvPr id="161" name="TextBox 46"/>
              <p:cNvSpPr txBox="1"/>
              <p:nvPr/>
            </p:nvSpPr>
            <p:spPr>
              <a:xfrm>
                <a:off x="455785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담당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2" name="TextBox 47"/>
              <p:cNvSpPr txBox="1"/>
              <p:nvPr/>
            </p:nvSpPr>
            <p:spPr>
              <a:xfrm>
                <a:off x="1321182" y="3868775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spc="-60" dirty="0" smtClean="0">
                    <a:solidFill>
                      <a:schemeClr val="tx1">
                        <a:lumMod val="50000"/>
                        <a:lumOff val="50000"/>
                        <a:alpha val="99000"/>
                      </a:schemeClr>
                    </a:solidFill>
                    <a:latin typeface="+mn-ea"/>
                  </a:rPr>
                  <a:t>기술</a:t>
                </a:r>
                <a:endParaRPr lang="ko-KR" altLang="en-US" sz="1050" spc="-6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>
              <a:off x="2190591" y="4496669"/>
              <a:ext cx="2192220" cy="253916"/>
              <a:chOff x="455785" y="4106238"/>
              <a:chExt cx="3164665" cy="328002"/>
            </a:xfrm>
          </p:grpSpPr>
          <p:sp>
            <p:nvSpPr>
              <p:cNvPr id="164" name="TextBox 44"/>
              <p:cNvSpPr txBox="1"/>
              <p:nvPr/>
            </p:nvSpPr>
            <p:spPr>
              <a:xfrm>
                <a:off x="455785" y="4106238"/>
                <a:ext cx="633132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50" b="1" spc="-60" dirty="0" smtClean="0">
                    <a:solidFill>
                      <a:schemeClr val="accent1">
                        <a:lumMod val="75000"/>
                        <a:alpha val="99000"/>
                      </a:schemeClr>
                    </a:solidFill>
                    <a:latin typeface="+mn-ea"/>
                  </a:rPr>
                  <a:t>역할</a:t>
                </a:r>
                <a:endParaRPr lang="ko-KR" altLang="en-US" sz="1050" b="1" spc="-60" dirty="0">
                  <a:solidFill>
                    <a:schemeClr val="accent1">
                      <a:lumMod val="75000"/>
                      <a:alpha val="99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5" name="TextBox 45"/>
              <p:cNvSpPr txBox="1"/>
              <p:nvPr/>
            </p:nvSpPr>
            <p:spPr>
              <a:xfrm>
                <a:off x="1321182" y="4106238"/>
                <a:ext cx="2299268" cy="328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S/W (C</a:t>
                </a:r>
                <a:r>
                  <a:rPr lang="ko-KR" altLang="en-US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언어</a:t>
                </a:r>
                <a:r>
                  <a:rPr lang="en-US" altLang="ko-KR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), </a:t>
                </a:r>
                <a:r>
                  <a:rPr lang="ko-KR" altLang="en-US" sz="1050" spc="-6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+mn-ea"/>
                  </a:rPr>
                  <a:t>보고서 작성</a:t>
                </a:r>
              </a:p>
            </p:txBody>
          </p:sp>
        </p:grpSp>
        <p:cxnSp>
          <p:nvCxnSpPr>
            <p:cNvPr id="167" name="직선 연결선 166"/>
            <p:cNvCxnSpPr/>
            <p:nvPr/>
          </p:nvCxnSpPr>
          <p:spPr>
            <a:xfrm>
              <a:off x="2248618" y="4473004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2248618" y="4699030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45"/>
            <p:cNvSpPr txBox="1"/>
            <p:nvPr/>
          </p:nvSpPr>
          <p:spPr>
            <a:xfrm>
              <a:off x="2790067" y="4703833"/>
              <a:ext cx="16039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H/W (AVR, </a:t>
              </a:r>
              <a:r>
                <a:rPr lang="ko-KR" altLang="en-US" sz="1050" spc="-60" dirty="0" err="1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라즈베리파이</a:t>
              </a:r>
              <a:r>
                <a:rPr lang="en-US" altLang="ko-KR" sz="1050" spc="-6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)</a:t>
              </a:r>
              <a:endParaRPr lang="ko-KR" altLang="en-US" sz="1050" spc="-6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cxnSp>
          <p:nvCxnSpPr>
            <p:cNvPr id="170" name="직선 연결선 169"/>
            <p:cNvCxnSpPr/>
            <p:nvPr/>
          </p:nvCxnSpPr>
          <p:spPr>
            <a:xfrm>
              <a:off x="2248618" y="4929497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2249576" y="4015307"/>
              <a:ext cx="2344417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1"/>
          <p:cNvSpPr txBox="1"/>
          <p:nvPr/>
        </p:nvSpPr>
        <p:spPr>
          <a:xfrm>
            <a:off x="2282440" y="613116"/>
            <a:ext cx="45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C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apable  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erson’s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U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nion</a:t>
            </a:r>
            <a:endParaRPr lang="en-US" altLang="ko-KR" sz="280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+mn-ea"/>
            </a:endParaRPr>
          </a:p>
        </p:txBody>
      </p:sp>
      <p:sp>
        <p:nvSpPr>
          <p:cNvPr id="89" name="TextBox 1"/>
          <p:cNvSpPr txBox="1"/>
          <p:nvPr/>
        </p:nvSpPr>
        <p:spPr>
          <a:xfrm>
            <a:off x="2306603" y="1136336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지도교수님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윤민영 교수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+mn-ea"/>
              </a:rPr>
              <a:t>님</a:t>
            </a:r>
            <a:endParaRPr lang="en-US" altLang="ko-KR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20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8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kuoffice-5\AppData\Local\Microsoft\Windows\Temporary Internet Files\Content.IE5\Q0GQWZVD\N002[1]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6" y="1491617"/>
            <a:ext cx="3019218" cy="45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94115" y="319722"/>
            <a:ext cx="115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80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주제 소개 </a:t>
            </a:r>
            <a:endParaRPr lang="ko-KR" altLang="en-US" sz="2800" spc="-8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33" name="Picture 9" descr="기사 대표 이미지:애플워치는 다품종 패션제품 34종 출시…18K금 모델도 6종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6113" y="3453110"/>
            <a:ext cx="3622972" cy="22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49451" y="3922030"/>
            <a:ext cx="552371" cy="67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TextBox 2"/>
          <p:cNvSpPr txBox="1"/>
          <p:nvPr/>
        </p:nvSpPr>
        <p:spPr>
          <a:xfrm>
            <a:off x="3894987" y="792697"/>
            <a:ext cx="4834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 smtClean="0">
                <a:ln>
                  <a:solidFill>
                    <a:schemeClr val="tx1">
                      <a:lumMod val="75000"/>
                      <a:lumOff val="25000"/>
                      <a:alpha val="14000"/>
                    </a:schemeClr>
                  </a:solidFill>
                </a:ln>
                <a:pattFill prst="pct90">
                  <a:fgClr>
                    <a:srgbClr val="7030A0"/>
                  </a:fgClr>
                  <a:bgClr>
                    <a:schemeClr val="bg1"/>
                  </a:bgClr>
                </a:pattFill>
                <a:latin typeface="Bauhaus 93" panose="04030905020B02020C02" pitchFamily="82" charset="0"/>
                <a:ea typeface="양재참숯체B" panose="02020603020101020101" pitchFamily="18" charset="-127"/>
              </a:rPr>
              <a:t>PROTECTOR</a:t>
            </a:r>
            <a:endParaRPr lang="ko-KR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uhaus 93" panose="04030905020B02020C02" pitchFamily="82" charset="0"/>
              <a:ea typeface="양재참숯체B" panose="02020603020101020101" pitchFamily="18" charset="-127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3946907" y="191697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spc="-150" dirty="0" smtClean="0">
                <a:solidFill>
                  <a:srgbClr val="077AC1"/>
                </a:solidFill>
                <a:latin typeface="+mn-ea"/>
              </a:rPr>
              <a:t>01</a:t>
            </a:r>
            <a:endParaRPr lang="ko-KR" altLang="en-US" sz="2800" b="1" spc="-150" dirty="0">
              <a:solidFill>
                <a:srgbClr val="077AC1"/>
              </a:solidFill>
              <a:latin typeface="+mn-ea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4639567" y="2059408"/>
            <a:ext cx="4386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버튼을 통한 응급상황 알리기 </a:t>
            </a:r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(</a:t>
            </a:r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보호자에게 알림</a:t>
            </a:r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)</a:t>
            </a:r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 </a:t>
            </a:r>
            <a:endParaRPr lang="ko-KR" altLang="en-US" sz="1600" b="1" spc="-8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+mn-ea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3945287" y="2382874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spc="-150" dirty="0" smtClean="0">
                <a:solidFill>
                  <a:srgbClr val="077AC1"/>
                </a:solidFill>
                <a:latin typeface="+mn-ea"/>
              </a:rPr>
              <a:t>02</a:t>
            </a:r>
            <a:endParaRPr lang="ko-KR" altLang="en-US" sz="2800" b="1" spc="-150" dirty="0">
              <a:solidFill>
                <a:srgbClr val="077AC1"/>
              </a:solidFill>
              <a:latin typeface="+mn-ea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4637947" y="2525310"/>
            <a:ext cx="405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LED</a:t>
            </a:r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를 통한 표시 </a:t>
            </a:r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(</a:t>
            </a:r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밴드 동작 여부</a:t>
            </a:r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, </a:t>
            </a:r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신체 상태</a:t>
            </a:r>
            <a:r>
              <a:rPr lang="en-US" altLang="ko-KR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3945287" y="2892839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spc="-150" dirty="0" smtClean="0">
                <a:solidFill>
                  <a:srgbClr val="077AC1"/>
                </a:solidFill>
                <a:latin typeface="+mn-ea"/>
              </a:rPr>
              <a:t>03</a:t>
            </a:r>
            <a:endParaRPr lang="ko-KR" altLang="en-US" sz="2800" b="1" spc="-150" dirty="0">
              <a:solidFill>
                <a:srgbClr val="077AC1"/>
              </a:solidFill>
              <a:latin typeface="+mn-ea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4637947" y="3004310"/>
            <a:ext cx="334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rPr>
              <a:t>웹에서 설정한 약 드실 시간에 알림</a:t>
            </a:r>
            <a:endParaRPr lang="en-US" altLang="ko-KR" sz="1600" b="1" spc="-8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22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98 0.03379 C 0.3099 0.01759 0.30712 0.00023 0.29809 -0.01343 C 0.29705 -0.01597 0.29775 -0.01667 0.29653 -0.01898 C 0.29549 -0.02153 0.29254 -0.02547 0.29063 -0.02709 C 0.29011 -0.03033 0.28663 -0.03264 0.2849 -0.03496 C 0.27466 -0.05093 0.2625 -0.05255 0.24566 -0.05347 C 0.229 -0.0581 0.20313 -0.05672 0.18802 -0.05672 C 0.12327 -0.05672 0.06059 -0.05093 -0.00434 -0.05093 C -0.02014 -0.0463 -0.03732 -0.04699 -0.05347 -0.04699 C -0.05746 -0.04699 -0.06163 -0.0463 -0.06545 -0.0463 C -0.0743 -0.04537 -0.08385 -0.04537 -0.09305 -0.04537 C -0.10087 -0.04468 -0.1092 -0.04375 -0.11753 -0.04306 C -0.12239 -0.04213 -0.12517 -0.04074 -0.12968 -0.04074 " pathEditMode="relative" rAng="0" ptsTypes="ffffffffffffA">
                                      <p:cBhvr>
                                        <p:cTn id="9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1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3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94115" y="319722"/>
            <a:ext cx="1860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80" dirty="0" smtClean="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지난 시간 피드백</a:t>
            </a:r>
            <a:endParaRPr lang="ko-KR" altLang="en-US" sz="2800" spc="-80" dirty="0"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83698" y="986115"/>
            <a:ext cx="5761854" cy="606384"/>
            <a:chOff x="683698" y="1163922"/>
            <a:chExt cx="5761854" cy="606384"/>
          </a:xfrm>
        </p:grpSpPr>
        <p:sp>
          <p:nvSpPr>
            <p:cNvPr id="23" name="TextBox 8"/>
            <p:cNvSpPr txBox="1"/>
            <p:nvPr/>
          </p:nvSpPr>
          <p:spPr>
            <a:xfrm>
              <a:off x="683698" y="1163922"/>
              <a:ext cx="1390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Q</a:t>
              </a:r>
              <a:r>
                <a:rPr lang="en-US" altLang="ko-KR" sz="11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1</a:t>
              </a:r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. </a:t>
              </a:r>
              <a:r>
                <a:rPr lang="ko-KR" altLang="en-US" sz="1600" spc="-15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교수</a:t>
              </a:r>
              <a:r>
                <a:rPr lang="ko-KR" altLang="en-US" sz="1600" spc="-150" dirty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님</a:t>
              </a:r>
              <a:endPara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26" name="TextBox 9"/>
            <p:cNvSpPr txBox="1"/>
            <p:nvPr/>
          </p:nvSpPr>
          <p:spPr>
            <a:xfrm>
              <a:off x="1163016" y="1508696"/>
              <a:ext cx="52825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서버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(Raspberry Pi)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와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제품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(Protector</a:t>
              </a:r>
              <a:r>
                <a:rPr lang="en-US" altLang="ko-KR" sz="1100" b="1" spc="-8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)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을  합치지 않고 굳이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분리한 이유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가 무엇인가요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?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53249" y="1540152"/>
            <a:ext cx="5962569" cy="604556"/>
            <a:chOff x="753249" y="1875092"/>
            <a:chExt cx="5962569" cy="604556"/>
          </a:xfrm>
        </p:grpSpPr>
        <p:sp>
          <p:nvSpPr>
            <p:cNvPr id="27" name="TextBox 8"/>
            <p:cNvSpPr txBox="1"/>
            <p:nvPr/>
          </p:nvSpPr>
          <p:spPr>
            <a:xfrm>
              <a:off x="753249" y="1875092"/>
              <a:ext cx="477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spc="-150" dirty="0" smtClean="0">
                  <a:solidFill>
                    <a:srgbClr val="33CC33"/>
                  </a:solidFill>
                  <a:latin typeface="a장미다방" pitchFamily="18" charset="-127"/>
                  <a:ea typeface="a장미다방" pitchFamily="18" charset="-127"/>
                </a:rPr>
                <a:t>A.</a:t>
              </a:r>
              <a:r>
                <a:rPr lang="en-US" altLang="ko-KR" sz="16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 </a:t>
              </a:r>
              <a:endPara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1163016" y="1971432"/>
              <a:ext cx="5552802" cy="508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저희 제품은 항상 </a:t>
              </a:r>
              <a:r>
                <a:rPr lang="ko-KR" altLang="en-US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손목에 착용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해야 하는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‘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밴드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’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이기 때문에 </a:t>
              </a:r>
              <a:r>
                <a:rPr lang="ko-KR" altLang="en-US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부피와 무게를 최소화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하는 것이 </a:t>
              </a:r>
              <a:endParaRPr lang="en-US" altLang="ko-KR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매우 중요하다고 사료되어 서버와 제품을 </a:t>
              </a:r>
              <a:r>
                <a:rPr lang="ko-KR" altLang="en-US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분리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하기로 결정했었습니다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54708" y="2217949"/>
            <a:ext cx="6418123" cy="823903"/>
            <a:chOff x="683698" y="1163922"/>
            <a:chExt cx="6418123" cy="823903"/>
          </a:xfrm>
        </p:grpSpPr>
        <p:sp>
          <p:nvSpPr>
            <p:cNvPr id="33" name="TextBox 8"/>
            <p:cNvSpPr txBox="1"/>
            <p:nvPr/>
          </p:nvSpPr>
          <p:spPr>
            <a:xfrm>
              <a:off x="683698" y="1163922"/>
              <a:ext cx="2892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Q</a:t>
              </a:r>
              <a:r>
                <a:rPr lang="en-US" altLang="ko-KR" sz="11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2</a:t>
              </a:r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. </a:t>
              </a:r>
              <a:r>
                <a:rPr lang="ko-KR" altLang="en-US" sz="1600" spc="-150" dirty="0" err="1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장해훈</a:t>
              </a:r>
              <a:r>
                <a:rPr lang="en-US" altLang="ko-KR" sz="1600" spc="-15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, </a:t>
              </a:r>
              <a:r>
                <a:rPr lang="ko-KR" altLang="en-US" sz="1600" spc="-15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김상일 학우</a:t>
              </a:r>
              <a:endPara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34" name="TextBox 9"/>
            <p:cNvSpPr txBox="1"/>
            <p:nvPr/>
          </p:nvSpPr>
          <p:spPr>
            <a:xfrm>
              <a:off x="1163016" y="1479609"/>
              <a:ext cx="5938805" cy="508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온도 센서로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손목의 체온을 측정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한다고 했는데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실제 병원에서는 귀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입과 같은 신체부위의 체온을 </a:t>
              </a:r>
              <a:endParaRPr lang="en-US" altLang="ko-KR" sz="1100" b="1" spc="-8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측정합니다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손목 체온 측정으로 과연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정확한 데이터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를 받을 수 있을까요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?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37403" y="3022584"/>
            <a:ext cx="5541300" cy="812946"/>
            <a:chOff x="753249" y="1875092"/>
            <a:chExt cx="5541300" cy="812946"/>
          </a:xfrm>
        </p:grpSpPr>
        <p:sp>
          <p:nvSpPr>
            <p:cNvPr id="36" name="TextBox 8"/>
            <p:cNvSpPr txBox="1"/>
            <p:nvPr/>
          </p:nvSpPr>
          <p:spPr>
            <a:xfrm>
              <a:off x="753249" y="1875092"/>
              <a:ext cx="477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spc="-150" dirty="0" smtClean="0">
                  <a:solidFill>
                    <a:srgbClr val="33CC33"/>
                  </a:solidFill>
                  <a:latin typeface="a장미다방" pitchFamily="18" charset="-127"/>
                  <a:ea typeface="a장미다방" pitchFamily="18" charset="-127"/>
                </a:rPr>
                <a:t>A.</a:t>
              </a:r>
              <a:r>
                <a:rPr lang="en-US" altLang="ko-KR" sz="16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 </a:t>
              </a:r>
              <a:endPara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37" name="TextBox 9"/>
            <p:cNvSpPr txBox="1"/>
            <p:nvPr/>
          </p:nvSpPr>
          <p:spPr>
            <a:xfrm>
              <a:off x="1163016" y="1959762"/>
              <a:ext cx="5131533" cy="72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저희 제품은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36</a:t>
              </a:r>
              <a:r>
                <a:rPr lang="en-US" altLang="ko-KR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.5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36</a:t>
              </a:r>
              <a:r>
                <a:rPr lang="en-US" altLang="ko-KR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.8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36</a:t>
              </a:r>
              <a:r>
                <a:rPr lang="en-US" altLang="ko-KR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.1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도와 같은 </a:t>
              </a:r>
              <a:r>
                <a:rPr lang="ko-KR" altLang="en-US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미세온도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를 측정하기 위한 기기가 아닙니다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정상체온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(35.5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~37.5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)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을 벗어난 </a:t>
              </a:r>
              <a:r>
                <a:rPr lang="ko-KR" altLang="en-US" sz="1100" b="1" spc="-80" dirty="0" smtClean="0">
                  <a:solidFill>
                    <a:srgbClr val="33CC33">
                      <a:alpha val="99000"/>
                    </a:srgbClr>
                  </a:solidFill>
                  <a:latin typeface="+mn-ea"/>
                </a:rPr>
                <a:t>급격한 신체변화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를 감지하기 위한 기기이므로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손목의 체온으로도 충분히 제품의 기능을 수행 할 수 있을 것으로 사료됩니다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83698" y="3899713"/>
            <a:ext cx="5983389" cy="596634"/>
            <a:chOff x="683698" y="1163922"/>
            <a:chExt cx="5983389" cy="596634"/>
          </a:xfrm>
        </p:grpSpPr>
        <p:sp>
          <p:nvSpPr>
            <p:cNvPr id="45" name="TextBox 8"/>
            <p:cNvSpPr txBox="1"/>
            <p:nvPr/>
          </p:nvSpPr>
          <p:spPr>
            <a:xfrm>
              <a:off x="683698" y="1163922"/>
              <a:ext cx="1970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Q</a:t>
              </a:r>
              <a:r>
                <a:rPr lang="en-US" altLang="ko-KR" sz="11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3</a:t>
              </a:r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. </a:t>
              </a:r>
              <a:r>
                <a:rPr lang="ko-KR" altLang="en-US" sz="1600" spc="-15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이효준 학우</a:t>
              </a:r>
              <a:endPara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46" name="TextBox 9"/>
            <p:cNvSpPr txBox="1"/>
            <p:nvPr/>
          </p:nvSpPr>
          <p:spPr>
            <a:xfrm>
              <a:off x="1163016" y="1498946"/>
              <a:ext cx="5504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시골과 같이 </a:t>
              </a:r>
              <a:r>
                <a:rPr lang="en-US" altLang="ko-KR" sz="1100" b="1" spc="-80" dirty="0" err="1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Wifi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가 구비되지 않은 가정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이 있는데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이 경우에는 제품을 어떻게 사용하나요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?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17679" y="4496897"/>
            <a:ext cx="7317427" cy="835614"/>
            <a:chOff x="753249" y="1875092"/>
            <a:chExt cx="7317427" cy="835614"/>
          </a:xfrm>
        </p:grpSpPr>
        <p:sp>
          <p:nvSpPr>
            <p:cNvPr id="48" name="TextBox 8"/>
            <p:cNvSpPr txBox="1"/>
            <p:nvPr/>
          </p:nvSpPr>
          <p:spPr>
            <a:xfrm>
              <a:off x="753249" y="1875092"/>
              <a:ext cx="477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spc="-150" dirty="0" smtClean="0">
                  <a:solidFill>
                    <a:srgbClr val="33CC33"/>
                  </a:solidFill>
                  <a:latin typeface="a장미다방" pitchFamily="18" charset="-127"/>
                  <a:ea typeface="a장미다방" pitchFamily="18" charset="-127"/>
                </a:rPr>
                <a:t>A.</a:t>
              </a:r>
              <a:r>
                <a:rPr lang="en-US" altLang="ko-KR" sz="16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 </a:t>
              </a:r>
              <a:endPara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49" name="TextBox 9"/>
            <p:cNvSpPr txBox="1"/>
            <p:nvPr/>
          </p:nvSpPr>
          <p:spPr>
            <a:xfrm>
              <a:off x="1163016" y="1958192"/>
              <a:ext cx="6907660" cy="752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저희도 같은 고민을 했었습니다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초기 계획은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SK</a:t>
              </a:r>
              <a:r>
                <a:rPr lang="ko-KR" altLang="en-US" sz="1100" b="1" spc="-80" dirty="0" err="1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텔레콤의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CDMA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를 구매해 사용하려 했는데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금전적인 문제도 있고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학생 신분으로는 계약에도 무리가 있어 포기하게 되었습니다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때문에 불가피하게 </a:t>
              </a:r>
              <a:r>
                <a:rPr lang="en-US" altLang="ko-KR" sz="1100" b="1" spc="-80" dirty="0" err="1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Wifi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를 사용하게 되었고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구매하시는 분께 옵션으로 공유기를 따로 구매하실 수 있게 하려 합니다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41747" y="5315177"/>
            <a:ext cx="4481055" cy="600164"/>
            <a:chOff x="683698" y="1163922"/>
            <a:chExt cx="4481055" cy="600164"/>
          </a:xfrm>
        </p:grpSpPr>
        <p:sp>
          <p:nvSpPr>
            <p:cNvPr id="51" name="TextBox 8"/>
            <p:cNvSpPr txBox="1"/>
            <p:nvPr/>
          </p:nvSpPr>
          <p:spPr>
            <a:xfrm>
              <a:off x="683698" y="1163922"/>
              <a:ext cx="1970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Q</a:t>
              </a:r>
              <a:r>
                <a:rPr lang="en-US" altLang="ko-KR" sz="11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4</a:t>
              </a:r>
              <a:r>
                <a:rPr lang="en-US" altLang="ko-KR" sz="1600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. </a:t>
              </a:r>
              <a:r>
                <a:rPr lang="ko-KR" altLang="en-US" sz="1600" spc="-15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김승우 학우</a:t>
              </a:r>
              <a:endPara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52" name="TextBox 9"/>
            <p:cNvSpPr txBox="1"/>
            <p:nvPr/>
          </p:nvSpPr>
          <p:spPr>
            <a:xfrm>
              <a:off x="1163016" y="1502476"/>
              <a:ext cx="40017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err="1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아두이노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en-US" altLang="ko-KR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Pro Mini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 </a:t>
              </a:r>
              <a:r>
                <a:rPr lang="ko-KR" altLang="en-US" sz="1100" b="1" spc="-80" dirty="0" err="1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아두이노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en-US" altLang="ko-KR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Uno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와 같은  기능을 수행하나요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?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11298" y="5928465"/>
            <a:ext cx="6960278" cy="615553"/>
            <a:chOff x="753249" y="1875092"/>
            <a:chExt cx="6960278" cy="615553"/>
          </a:xfrm>
        </p:grpSpPr>
        <p:sp>
          <p:nvSpPr>
            <p:cNvPr id="54" name="TextBox 8"/>
            <p:cNvSpPr txBox="1"/>
            <p:nvPr/>
          </p:nvSpPr>
          <p:spPr>
            <a:xfrm>
              <a:off x="753249" y="1875092"/>
              <a:ext cx="477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spc="-150" dirty="0" smtClean="0">
                  <a:solidFill>
                    <a:srgbClr val="33CC33"/>
                  </a:solidFill>
                  <a:latin typeface="a장미다방" pitchFamily="18" charset="-127"/>
                  <a:ea typeface="a장미다방" pitchFamily="18" charset="-127"/>
                </a:rPr>
                <a:t>A.</a:t>
              </a:r>
              <a:r>
                <a:rPr lang="en-US" altLang="ko-KR" sz="1600" b="1" spc="-150" dirty="0" smtClean="0">
                  <a:solidFill>
                    <a:srgbClr val="0066FF"/>
                  </a:solidFill>
                  <a:latin typeface="a장미다방" pitchFamily="18" charset="-127"/>
                  <a:ea typeface="a장미다방" pitchFamily="18" charset="-127"/>
                </a:rPr>
                <a:t> </a:t>
              </a:r>
              <a:endPara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sp>
          <p:nvSpPr>
            <p:cNvPr id="55" name="TextBox 9"/>
            <p:cNvSpPr txBox="1"/>
            <p:nvPr/>
          </p:nvSpPr>
          <p:spPr>
            <a:xfrm>
              <a:off x="1163016" y="1958192"/>
              <a:ext cx="6550511" cy="532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-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  Pro Mini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는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Uno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와 같은 기능을 모두 수행하면서 크기만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소형화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된 </a:t>
              </a:r>
              <a:r>
                <a:rPr lang="ko-KR" altLang="en-US" sz="1100" b="1" spc="-80" dirty="0" err="1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아두이노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입니다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100" b="1" spc="-8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다만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소형화 과정에서 </a:t>
              </a:r>
              <a:r>
                <a:rPr lang="en-US" altLang="ko-KR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USB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시리얼 변환 칩을 제거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했기 때문에 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PC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에 연결하려면 별도의 </a:t>
              </a:r>
              <a:r>
                <a:rPr lang="ko-KR" altLang="en-US" sz="1100" b="1" spc="-80" dirty="0" smtClean="0">
                  <a:solidFill>
                    <a:srgbClr val="0066FF">
                      <a:alpha val="99000"/>
                    </a:srgbClr>
                  </a:solidFill>
                  <a:latin typeface="+mn-ea"/>
                </a:rPr>
                <a:t>변환기가 필요</a:t>
              </a:r>
              <a:r>
                <a:rPr lang="ko-KR" altLang="en-US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합니다</a:t>
              </a:r>
              <a:r>
                <a:rPr lang="en-US" altLang="ko-KR" sz="1100" b="1" spc="-8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.</a:t>
              </a:r>
              <a:endParaRPr lang="ko-KR" altLang="en-US" sz="1100" b="1" spc="-8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11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55106" y="273017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8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진행 계획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48908" y="1546549"/>
            <a:ext cx="3658358" cy="4309670"/>
            <a:chOff x="566369" y="1920529"/>
            <a:chExt cx="3023436" cy="3561711"/>
          </a:xfrm>
        </p:grpSpPr>
        <p:cxnSp>
          <p:nvCxnSpPr>
            <p:cNvPr id="42" name="직선 화살표 연결선 41"/>
            <p:cNvCxnSpPr/>
            <p:nvPr/>
          </p:nvCxnSpPr>
          <p:spPr>
            <a:xfrm flipH="1">
              <a:off x="1102310" y="2331028"/>
              <a:ext cx="9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1935551" y="2331028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H="1">
              <a:off x="1310809" y="3168690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1310808" y="3840243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flipH="1">
              <a:off x="1310808" y="4665799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1727383" y="3851886"/>
              <a:ext cx="0" cy="36447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1727385" y="4665799"/>
              <a:ext cx="1" cy="360901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1727383" y="3166044"/>
              <a:ext cx="0" cy="36447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/>
            <p:nvPr/>
          </p:nvCxnSpPr>
          <p:spPr>
            <a:xfrm flipV="1">
              <a:off x="1709476" y="2331028"/>
              <a:ext cx="1441830" cy="599463"/>
            </a:xfrm>
            <a:prstGeom prst="bentConnector2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H="1">
              <a:off x="1429828" y="3166661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H="1">
              <a:off x="1425962" y="3841601"/>
              <a:ext cx="1" cy="35706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/>
            <p:nvPr/>
          </p:nvCxnSpPr>
          <p:spPr>
            <a:xfrm flipV="1">
              <a:off x="2016967" y="4065585"/>
              <a:ext cx="666365" cy="199652"/>
            </a:xfrm>
            <a:prstGeom prst="bentConnector3">
              <a:avLst>
                <a:gd name="adj1" fmla="val 19268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/>
            <p:nvPr/>
          </p:nvCxnSpPr>
          <p:spPr>
            <a:xfrm flipV="1">
              <a:off x="2009534" y="4159718"/>
              <a:ext cx="669035" cy="199623"/>
            </a:xfrm>
            <a:prstGeom prst="bentConnector3">
              <a:avLst>
                <a:gd name="adj1" fmla="val 32409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/>
            <p:nvPr/>
          </p:nvCxnSpPr>
          <p:spPr>
            <a:xfrm flipV="1">
              <a:off x="2016967" y="4265237"/>
              <a:ext cx="669035" cy="177875"/>
            </a:xfrm>
            <a:prstGeom prst="bentConnector3">
              <a:avLst>
                <a:gd name="adj1" fmla="val 43234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/>
            <p:nvPr/>
          </p:nvCxnSpPr>
          <p:spPr>
            <a:xfrm>
              <a:off x="2026493" y="4610465"/>
              <a:ext cx="652076" cy="300548"/>
            </a:xfrm>
            <a:prstGeom prst="bentConnector3">
              <a:avLst>
                <a:gd name="adj1" fmla="val 19325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/>
            <p:nvPr/>
          </p:nvCxnSpPr>
          <p:spPr>
            <a:xfrm>
              <a:off x="2020528" y="4517905"/>
              <a:ext cx="658041" cy="314441"/>
            </a:xfrm>
            <a:prstGeom prst="bentConnector3">
              <a:avLst>
                <a:gd name="adj1" fmla="val 32630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순서도: 수행의 시작/종료 33"/>
            <p:cNvSpPr/>
            <p:nvPr/>
          </p:nvSpPr>
          <p:spPr>
            <a:xfrm>
              <a:off x="566369" y="1921550"/>
              <a:ext cx="861413" cy="409478"/>
            </a:xfrm>
            <a:prstGeom prst="flowChartTerminator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심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박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순서도: 수행의 시작/종료 34"/>
            <p:cNvSpPr/>
            <p:nvPr/>
          </p:nvSpPr>
          <p:spPr>
            <a:xfrm>
              <a:off x="1639165" y="1920529"/>
              <a:ext cx="861413" cy="409478"/>
            </a:xfrm>
            <a:prstGeom prst="flowChartTerminator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체온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순서도: 수행의 시작/종료 35"/>
            <p:cNvSpPr/>
            <p:nvPr/>
          </p:nvSpPr>
          <p:spPr>
            <a:xfrm>
              <a:off x="1102401" y="3542554"/>
              <a:ext cx="833150" cy="297553"/>
            </a:xfrm>
            <a:prstGeom prst="flowChartTerminator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wifi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순서도: 처리 36"/>
            <p:cNvSpPr/>
            <p:nvPr/>
          </p:nvSpPr>
          <p:spPr>
            <a:xfrm>
              <a:off x="1027151" y="2708149"/>
              <a:ext cx="983649" cy="44264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아두이노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순서도: 처리 37"/>
            <p:cNvSpPr/>
            <p:nvPr/>
          </p:nvSpPr>
          <p:spPr>
            <a:xfrm>
              <a:off x="1027151" y="4211212"/>
              <a:ext cx="983649" cy="44264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</a:t>
              </a:r>
            </a:p>
          </p:txBody>
        </p:sp>
        <p:sp>
          <p:nvSpPr>
            <p:cNvPr id="39" name="순서도: 처리 38"/>
            <p:cNvSpPr/>
            <p:nvPr/>
          </p:nvSpPr>
          <p:spPr>
            <a:xfrm>
              <a:off x="1026732" y="5039598"/>
              <a:ext cx="983649" cy="44264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SQL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순서도: 처리 39"/>
            <p:cNvSpPr/>
            <p:nvPr/>
          </p:nvSpPr>
          <p:spPr>
            <a:xfrm>
              <a:off x="2695579" y="3941236"/>
              <a:ext cx="894226" cy="44264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앱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순서도: 처리 40"/>
            <p:cNvSpPr/>
            <p:nvPr/>
          </p:nvSpPr>
          <p:spPr>
            <a:xfrm>
              <a:off x="2695579" y="4646546"/>
              <a:ext cx="894226" cy="44264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웹</a:t>
              </a:r>
            </a:p>
          </p:txBody>
        </p:sp>
        <p:sp>
          <p:nvSpPr>
            <p:cNvPr id="50" name="순서도: 수행의 시작/종료 49"/>
            <p:cNvSpPr/>
            <p:nvPr/>
          </p:nvSpPr>
          <p:spPr>
            <a:xfrm>
              <a:off x="2711985" y="1920529"/>
              <a:ext cx="861413" cy="409478"/>
            </a:xfrm>
            <a:prstGeom prst="flowChartTerminator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알람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5" name="순서도: 수행의 시작/종료 104"/>
          <p:cNvSpPr/>
          <p:nvPr/>
        </p:nvSpPr>
        <p:spPr>
          <a:xfrm>
            <a:off x="248958" y="1547784"/>
            <a:ext cx="1042310" cy="495468"/>
          </a:xfrm>
          <a:prstGeom prst="flowChartTerminator">
            <a:avLst/>
          </a:prstGeom>
          <a:solidFill>
            <a:srgbClr val="33CCF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심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박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6" name="순서도: 수행의 시작/종료 105"/>
          <p:cNvSpPr/>
          <p:nvPr/>
        </p:nvSpPr>
        <p:spPr>
          <a:xfrm>
            <a:off x="1547041" y="1546549"/>
            <a:ext cx="1042310" cy="495468"/>
          </a:xfrm>
          <a:prstGeom prst="flowChartTerminator">
            <a:avLst/>
          </a:prstGeom>
          <a:solidFill>
            <a:srgbClr val="33CCF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체온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7" name="순서도: 수행의 시작/종료 106"/>
          <p:cNvSpPr/>
          <p:nvPr/>
        </p:nvSpPr>
        <p:spPr>
          <a:xfrm>
            <a:off x="897557" y="3509199"/>
            <a:ext cx="1008112" cy="360039"/>
          </a:xfrm>
          <a:prstGeom prst="flowChartTerminator">
            <a:avLst/>
          </a:prstGeom>
          <a:solidFill>
            <a:srgbClr val="33CCF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wifi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8" name="순서도: 처리 107"/>
          <p:cNvSpPr/>
          <p:nvPr/>
        </p:nvSpPr>
        <p:spPr>
          <a:xfrm>
            <a:off x="806504" y="2499569"/>
            <a:ext cx="1190215" cy="535597"/>
          </a:xfrm>
          <a:prstGeom prst="flowChartProcess">
            <a:avLst/>
          </a:prstGeom>
          <a:solidFill>
            <a:srgbClr val="33CCF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아두이노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9" name="순서도: 처리 108"/>
          <p:cNvSpPr/>
          <p:nvPr/>
        </p:nvSpPr>
        <p:spPr>
          <a:xfrm>
            <a:off x="806504" y="4318275"/>
            <a:ext cx="1190215" cy="535597"/>
          </a:xfrm>
          <a:prstGeom prst="flowChartProcess">
            <a:avLst/>
          </a:prstGeom>
          <a:solidFill>
            <a:srgbClr val="99FF3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</a:t>
            </a:r>
          </a:p>
        </p:txBody>
      </p:sp>
      <p:sp>
        <p:nvSpPr>
          <p:cNvPr id="110" name="순서도: 처리 109"/>
          <p:cNvSpPr/>
          <p:nvPr/>
        </p:nvSpPr>
        <p:spPr>
          <a:xfrm>
            <a:off x="805997" y="5320622"/>
            <a:ext cx="1190215" cy="535597"/>
          </a:xfrm>
          <a:prstGeom prst="flowChartProcess">
            <a:avLst/>
          </a:prstGeom>
          <a:solidFill>
            <a:srgbClr val="99FF3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SQL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1" name="순서도: 처리 110"/>
          <p:cNvSpPr/>
          <p:nvPr/>
        </p:nvSpPr>
        <p:spPr>
          <a:xfrm>
            <a:off x="2825302" y="3991604"/>
            <a:ext cx="1082014" cy="535597"/>
          </a:xfrm>
          <a:prstGeom prst="flowChartProcess">
            <a:avLst/>
          </a:prstGeom>
          <a:solidFill>
            <a:srgbClr val="99FF3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" name="순서도: 처리 111"/>
          <p:cNvSpPr/>
          <p:nvPr/>
        </p:nvSpPr>
        <p:spPr>
          <a:xfrm>
            <a:off x="2825302" y="4845029"/>
            <a:ext cx="1082014" cy="535597"/>
          </a:xfrm>
          <a:prstGeom prst="flowChartProcess">
            <a:avLst/>
          </a:prstGeom>
          <a:solidFill>
            <a:srgbClr val="99FF3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3" name="순서도: 수행의 시작/종료 112"/>
          <p:cNvSpPr/>
          <p:nvPr/>
        </p:nvSpPr>
        <p:spPr>
          <a:xfrm>
            <a:off x="2845154" y="1546549"/>
            <a:ext cx="1042310" cy="495468"/>
          </a:xfrm>
          <a:prstGeom prst="flowChartTerminator">
            <a:avLst/>
          </a:prstGeom>
          <a:solidFill>
            <a:srgbClr val="33CCF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알람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25" name="그룹 224"/>
          <p:cNvGrpSpPr/>
          <p:nvPr/>
        </p:nvGrpSpPr>
        <p:grpSpPr>
          <a:xfrm>
            <a:off x="4337667" y="1452527"/>
            <a:ext cx="1743170" cy="629953"/>
            <a:chOff x="4337667" y="1400956"/>
            <a:chExt cx="1743170" cy="692947"/>
          </a:xfrm>
        </p:grpSpPr>
        <p:sp>
          <p:nvSpPr>
            <p:cNvPr id="117" name="TextBox 116"/>
            <p:cNvSpPr txBox="1"/>
            <p:nvPr/>
          </p:nvSpPr>
          <p:spPr>
            <a:xfrm>
              <a:off x="4337667" y="1450651"/>
              <a:ext cx="1743170" cy="64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서버 구축</a:t>
              </a:r>
              <a:endParaRPr lang="en-US" altLang="ko-KR" sz="1600" b="1" dirty="0" smtClean="0">
                <a:solidFill>
                  <a:srgbClr val="33CC33"/>
                </a:solidFill>
                <a:latin typeface="+mn-ea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라즈베리파이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4466874" y="1400956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1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5963548" y="1767504"/>
            <a:ext cx="2552176" cy="842272"/>
            <a:chOff x="6080837" y="2042017"/>
            <a:chExt cx="2552176" cy="842272"/>
          </a:xfrm>
        </p:grpSpPr>
        <p:sp>
          <p:nvSpPr>
            <p:cNvPr id="120" name="TextBox 119"/>
            <p:cNvSpPr txBox="1"/>
            <p:nvPr/>
          </p:nvSpPr>
          <p:spPr>
            <a:xfrm>
              <a:off x="6080837" y="2114848"/>
              <a:ext cx="25521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레이아웃 제작</a:t>
              </a:r>
              <a:endParaRPr lang="en-US" altLang="ko-KR" sz="1600" b="1" dirty="0" smtClean="0">
                <a:solidFill>
                  <a:srgbClr val="33CC33"/>
                </a:soli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APP – Java, Android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WEB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– PHP, JavaScript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381819" y="2042017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2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4254461" y="2447002"/>
            <a:ext cx="1909582" cy="641211"/>
            <a:chOff x="4171255" y="2827853"/>
            <a:chExt cx="1909582" cy="641211"/>
          </a:xfrm>
        </p:grpSpPr>
        <p:sp>
          <p:nvSpPr>
            <p:cNvPr id="121" name="TextBox 120"/>
            <p:cNvSpPr txBox="1"/>
            <p:nvPr/>
          </p:nvSpPr>
          <p:spPr>
            <a:xfrm>
              <a:off x="4337667" y="2884289"/>
              <a:ext cx="1743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33CC33"/>
                  </a:solidFill>
                  <a:latin typeface="+mn-ea"/>
                </a:rPr>
                <a:t>DB</a:t>
              </a:r>
              <a:r>
                <a:rPr lang="ko-KR" altLang="en-US" sz="1600" b="1" dirty="0">
                  <a:solidFill>
                    <a:srgbClr val="33CC33"/>
                  </a:solidFill>
                  <a:latin typeface="+mn-ea"/>
                </a:rPr>
                <a:t> </a:t>
              </a:r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테이블 구축</a:t>
              </a:r>
              <a:endParaRPr lang="en-US" altLang="ko-KR" sz="1600" b="1" dirty="0" smtClean="0">
                <a:solidFill>
                  <a:srgbClr val="33CC33"/>
                </a:solidFill>
                <a:latin typeface="+mn-ea"/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33CC33"/>
                  </a:solidFill>
                  <a:latin typeface="+mn-ea"/>
                </a:rPr>
                <a:t>DB </a:t>
              </a:r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연동</a:t>
              </a:r>
              <a:endParaRPr lang="en-US" altLang="ko-KR" sz="1600" b="1" dirty="0" smtClean="0">
                <a:solidFill>
                  <a:srgbClr val="33CC33"/>
                </a:solidFill>
                <a:latin typeface="+mn-ea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4171255" y="2827853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3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46" name="그룹 245"/>
          <p:cNvGrpSpPr/>
          <p:nvPr/>
        </p:nvGrpSpPr>
        <p:grpSpPr>
          <a:xfrm>
            <a:off x="4153762" y="3427864"/>
            <a:ext cx="2109236" cy="818102"/>
            <a:chOff x="6302307" y="3366109"/>
            <a:chExt cx="2109236" cy="818102"/>
          </a:xfrm>
        </p:grpSpPr>
        <p:sp>
          <p:nvSpPr>
            <p:cNvPr id="122" name="TextBox 121"/>
            <p:cNvSpPr txBox="1"/>
            <p:nvPr/>
          </p:nvSpPr>
          <p:spPr>
            <a:xfrm>
              <a:off x="6302307" y="3414770"/>
              <a:ext cx="21092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rgbClr val="0066FF"/>
                  </a:solidFill>
                  <a:latin typeface="+mn-ea"/>
                </a:rPr>
                <a:t>H/W </a:t>
              </a:r>
              <a:r>
                <a:rPr lang="ko-KR" altLang="en-US" sz="1600" b="1" dirty="0" smtClean="0">
                  <a:solidFill>
                    <a:srgbClr val="0066FF"/>
                  </a:solidFill>
                  <a:latin typeface="+mn-ea"/>
                </a:rPr>
                <a:t>제작</a:t>
              </a:r>
              <a:endParaRPr lang="en-US" altLang="ko-KR" sz="1600" b="1" dirty="0" smtClean="0">
                <a:solidFill>
                  <a:srgbClr val="0066FF"/>
                </a:soli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Arduino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Sensor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와 </a:t>
              </a:r>
              <a:r>
                <a:rPr lang="en-US" altLang="ko-KR" sz="1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Wifi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연결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8620" y="3366109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5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47" name="그룹 246"/>
          <p:cNvGrpSpPr/>
          <p:nvPr/>
        </p:nvGrpSpPr>
        <p:grpSpPr>
          <a:xfrm>
            <a:off x="6079556" y="3981657"/>
            <a:ext cx="2320160" cy="821787"/>
            <a:chOff x="4049172" y="4131865"/>
            <a:chExt cx="2320160" cy="821787"/>
          </a:xfrm>
        </p:grpSpPr>
        <p:sp>
          <p:nvSpPr>
            <p:cNvPr id="123" name="TextBox 122"/>
            <p:cNvSpPr txBox="1"/>
            <p:nvPr/>
          </p:nvSpPr>
          <p:spPr>
            <a:xfrm>
              <a:off x="4049172" y="4184211"/>
              <a:ext cx="232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gradFill>
                    <a:gsLst>
                      <a:gs pos="0">
                        <a:srgbClr val="0066FF"/>
                      </a:gs>
                      <a:gs pos="48000">
                        <a:srgbClr val="0066FF"/>
                      </a:gs>
                      <a:gs pos="50000">
                        <a:srgbClr val="33CC33"/>
                      </a:gs>
                      <a:gs pos="100000">
                        <a:srgbClr val="33CC33"/>
                      </a:gs>
                    </a:gsLst>
                    <a:lin ang="5400000" scaled="0"/>
                  </a:gradFill>
                  <a:latin typeface="+mn-ea"/>
                </a:rPr>
                <a:t>그래프</a:t>
              </a:r>
              <a:endParaRPr lang="en-US" altLang="ko-KR" sz="1600" b="1" dirty="0" smtClean="0">
                <a:gradFill>
                  <a:gsLst>
                    <a:gs pos="0">
                      <a:srgbClr val="0066FF"/>
                    </a:gs>
                    <a:gs pos="48000">
                      <a:srgbClr val="0066FF"/>
                    </a:gs>
                    <a:gs pos="50000">
                      <a:srgbClr val="33CC33"/>
                    </a:gs>
                    <a:gs pos="100000">
                      <a:srgbClr val="33CC33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Sensor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값을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APP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WEB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으로 받아오기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602713" y="4131865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6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3764259" y="4708590"/>
            <a:ext cx="3056398" cy="819526"/>
            <a:chOff x="5828725" y="4903567"/>
            <a:chExt cx="3056398" cy="819526"/>
          </a:xfrm>
        </p:grpSpPr>
        <p:sp>
          <p:nvSpPr>
            <p:cNvPr id="119" name="TextBox 118"/>
            <p:cNvSpPr txBox="1"/>
            <p:nvPr/>
          </p:nvSpPr>
          <p:spPr>
            <a:xfrm>
              <a:off x="5828725" y="4953652"/>
              <a:ext cx="30563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gradFill>
                    <a:gsLst>
                      <a:gs pos="0">
                        <a:srgbClr val="0066FF"/>
                      </a:gs>
                      <a:gs pos="48000">
                        <a:srgbClr val="0066FF"/>
                      </a:gs>
                      <a:gs pos="50000">
                        <a:srgbClr val="33CC33"/>
                      </a:gs>
                      <a:gs pos="100000">
                        <a:srgbClr val="33CC33"/>
                      </a:gs>
                    </a:gsLst>
                    <a:lin ang="5400000" scaled="0"/>
                  </a:gradFill>
                  <a:latin typeface="+mn-ea"/>
                </a:rPr>
                <a:t>응급상황 감지</a:t>
              </a:r>
              <a:endParaRPr lang="en-US" altLang="ko-KR" sz="1600" b="1" dirty="0" smtClean="0">
                <a:gradFill>
                  <a:gsLst>
                    <a:gs pos="0">
                      <a:srgbClr val="0066FF"/>
                    </a:gs>
                    <a:gs pos="48000">
                      <a:srgbClr val="0066FF"/>
                    </a:gs>
                    <a:gs pos="50000">
                      <a:srgbClr val="33CC33"/>
                    </a:gs>
                    <a:gs pos="100000">
                      <a:srgbClr val="33CC33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Sensor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값을 분석해 응급신호를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APP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WEB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으로 전송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457129" y="4903567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7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6079556" y="2864805"/>
            <a:ext cx="2320160" cy="821787"/>
            <a:chOff x="4049172" y="4131865"/>
            <a:chExt cx="2320160" cy="821787"/>
          </a:xfrm>
        </p:grpSpPr>
        <p:sp>
          <p:nvSpPr>
            <p:cNvPr id="148" name="TextBox 147"/>
            <p:cNvSpPr txBox="1"/>
            <p:nvPr/>
          </p:nvSpPr>
          <p:spPr>
            <a:xfrm>
              <a:off x="4049172" y="4184211"/>
              <a:ext cx="232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그래프</a:t>
              </a:r>
              <a:r>
                <a:rPr lang="en-US" altLang="ko-KR" sz="1600" b="1" dirty="0" smtClean="0">
                  <a:solidFill>
                    <a:srgbClr val="33CC33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rgbClr val="33CC33"/>
                  </a:solidFill>
                  <a:latin typeface="+mn-ea"/>
                </a:rPr>
                <a:t>이미지</a:t>
              </a:r>
              <a:endParaRPr lang="en-US" altLang="ko-KR" sz="1600" b="1" dirty="0" smtClean="0">
                <a:solidFill>
                  <a:srgbClr val="33CC33"/>
                </a:solidFill>
                <a:latin typeface="+mn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랜덤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값을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APP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WEB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으로 받아오기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232614" y="4131865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4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5976661" y="5243430"/>
            <a:ext cx="2525949" cy="819526"/>
            <a:chOff x="6093950" y="4903567"/>
            <a:chExt cx="2525949" cy="819526"/>
          </a:xfrm>
        </p:grpSpPr>
        <p:sp>
          <p:nvSpPr>
            <p:cNvPr id="151" name="TextBox 150"/>
            <p:cNvSpPr txBox="1"/>
            <p:nvPr/>
          </p:nvSpPr>
          <p:spPr>
            <a:xfrm>
              <a:off x="6093950" y="4953652"/>
              <a:ext cx="25259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gradFill>
                    <a:gsLst>
                      <a:gs pos="0">
                        <a:srgbClr val="0066FF"/>
                      </a:gs>
                      <a:gs pos="48000">
                        <a:srgbClr val="0066FF"/>
                      </a:gs>
                      <a:gs pos="50000">
                        <a:srgbClr val="33CC33"/>
                      </a:gs>
                      <a:gs pos="100000">
                        <a:srgbClr val="33CC33"/>
                      </a:gs>
                    </a:gsLst>
                    <a:lin ang="5400000" scaled="0"/>
                  </a:gradFill>
                  <a:latin typeface="+mn-ea"/>
                </a:rPr>
                <a:t>약 알림</a:t>
              </a:r>
              <a:endParaRPr lang="en-US" altLang="ko-KR" sz="1600" b="1" dirty="0" smtClean="0">
                <a:gradFill>
                  <a:gsLst>
                    <a:gs pos="0">
                      <a:srgbClr val="0066FF"/>
                    </a:gs>
                    <a:gs pos="48000">
                      <a:srgbClr val="0066FF"/>
                    </a:gs>
                    <a:gs pos="50000">
                      <a:srgbClr val="33CC33"/>
                    </a:gs>
                    <a:gs pos="100000">
                      <a:srgbClr val="33CC33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APP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WEB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에서 설정한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복약시간을 </a:t>
              </a:r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H/W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로 받아오기</a:t>
              </a:r>
              <a:endPara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6705604" y="4903567"/>
              <a:ext cx="313846" cy="343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FF0066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8</a:t>
              </a:r>
              <a:endParaRPr lang="ko-KR" altLang="en-US" sz="2400" dirty="0">
                <a:solidFill>
                  <a:srgbClr val="FF0066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42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55106" y="273017"/>
            <a:ext cx="265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8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진행 상황 </a:t>
            </a:r>
            <a:r>
              <a:rPr lang="en-US" altLang="ko-KR" dirty="0" smtClean="0"/>
              <a:t>– 1. </a:t>
            </a:r>
            <a:r>
              <a:rPr lang="ko-KR" altLang="en-US" dirty="0" smtClean="0"/>
              <a:t>서버 구축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4675" y="4330677"/>
            <a:ext cx="4118992" cy="183200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F:\학교\졸업작품\발표자료\라즈베리파이서버구축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104" y="1296460"/>
            <a:ext cx="3845910" cy="4866217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22112" y="1263655"/>
            <a:ext cx="3197741" cy="2699913"/>
            <a:chOff x="5022112" y="1263655"/>
            <a:chExt cx="3197741" cy="2699913"/>
          </a:xfrm>
        </p:grpSpPr>
        <p:sp>
          <p:nvSpPr>
            <p:cNvPr id="3" name="직사각형 2"/>
            <p:cNvSpPr/>
            <p:nvPr/>
          </p:nvSpPr>
          <p:spPr>
            <a:xfrm>
              <a:off x="5022112" y="1263655"/>
              <a:ext cx="3197741" cy="690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Raspberry Pi</a:t>
              </a:r>
              <a:r>
                <a:rPr lang="en-US" altLang="ko-KR" sz="2800" dirty="0" smtClean="0">
                  <a:solidFill>
                    <a:schemeClr val="bg2">
                      <a:lumMod val="25000"/>
                    </a:schemeClr>
                  </a:solidFill>
                  <a:latin typeface="a장미다방" pitchFamily="18" charset="-127"/>
                  <a:ea typeface="a장미다방" pitchFamily="18" charset="-127"/>
                </a:rPr>
                <a:t>™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a장미다방" pitchFamily="18" charset="-127"/>
                <a:ea typeface="a장미다방" pitchFamily="18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405267" y="1961097"/>
              <a:ext cx="2128291" cy="2002471"/>
              <a:chOff x="5633876" y="1893361"/>
              <a:chExt cx="2128291" cy="2002471"/>
            </a:xfrm>
          </p:grpSpPr>
          <p:pic>
            <p:nvPicPr>
              <p:cNvPr id="1027" name="Picture 3" descr="F:\학교\졸업작품\발표자료\라즈베리.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3876" y="1893361"/>
                <a:ext cx="1550864" cy="194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3" descr="F:\학교\졸업작품\발표자료\라즈베리.pn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28379">
                <a:off x="6799203" y="2686002"/>
                <a:ext cx="962964" cy="1209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5047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55106" y="273017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8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진행 상황 </a:t>
            </a:r>
            <a:r>
              <a:rPr lang="en-US" altLang="ko-KR" dirty="0" smtClean="0"/>
              <a:t>– 2. </a:t>
            </a:r>
            <a:r>
              <a:rPr lang="ko-KR" altLang="en-US" dirty="0" smtClean="0"/>
              <a:t>레이아웃 제작 </a:t>
            </a:r>
            <a:r>
              <a:rPr lang="en-US" altLang="ko-KR" dirty="0" smtClean="0"/>
              <a:t>- APP 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063857" y="1568824"/>
            <a:ext cx="6933736" cy="4264552"/>
            <a:chOff x="1073817" y="1520245"/>
            <a:chExt cx="6933736" cy="4264552"/>
          </a:xfrm>
        </p:grpSpPr>
        <p:sp>
          <p:nvSpPr>
            <p:cNvPr id="42" name="오른쪽 화살표 41"/>
            <p:cNvSpPr/>
            <p:nvPr/>
          </p:nvSpPr>
          <p:spPr>
            <a:xfrm>
              <a:off x="4014000" y="2887055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641154" y="2964219"/>
              <a:ext cx="789035" cy="2797080"/>
              <a:chOff x="2641154" y="2964219"/>
              <a:chExt cx="789035" cy="279708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641154" y="2964219"/>
                <a:ext cx="48577" cy="277200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오른쪽 화살표 49"/>
              <p:cNvSpPr/>
              <p:nvPr/>
            </p:nvSpPr>
            <p:spPr>
              <a:xfrm>
                <a:off x="2641600" y="5664142"/>
                <a:ext cx="788589" cy="97157"/>
              </a:xfrm>
              <a:prstGeom prst="rightArrow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>
              <a:off x="1073817" y="2895524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4014000" y="1520245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4010825" y="5687640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5152269" y="5687640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6298818" y="5687640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>
              <a:off x="7449553" y="5687640"/>
              <a:ext cx="558000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오른쪽 화살표 58"/>
            <p:cNvSpPr/>
            <p:nvPr/>
          </p:nvSpPr>
          <p:spPr>
            <a:xfrm>
              <a:off x="2191035" y="2895524"/>
              <a:ext cx="1239153" cy="97157"/>
            </a:xfrm>
            <a:prstGeom prst="rightArrow">
              <a:avLst>
                <a:gd name="adj1" fmla="val 50000"/>
                <a:gd name="adj2" fmla="val 96567"/>
              </a:avLst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80" name="Picture 8" descr="K:\학교\졸업작품\발표자료\앱 레이아웃 캡처\4_제품소개_protector,사용법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73" y="1091599"/>
            <a:ext cx="536879" cy="954451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:\학교\졸업작품\발표자료\앱 레이아웃 캡처\5_마이페이지_그래프,의료사진,알람설정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73" y="2466881"/>
            <a:ext cx="536879" cy="954451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86537" y="2458408"/>
            <a:ext cx="562327" cy="1283388"/>
            <a:chOff x="486537" y="2458408"/>
            <a:chExt cx="562327" cy="1283388"/>
          </a:xfrm>
        </p:grpSpPr>
        <p:pic>
          <p:nvPicPr>
            <p:cNvPr id="3074" name="Picture 2" descr="K:\학교\졸업작품\발표자료\앱 레이아웃 캡처\1_로딩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985" y="2458408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86537" y="3434019"/>
              <a:ext cx="552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로딩</a:t>
              </a:r>
              <a:endParaRPr lang="ko-KR" altLang="en-US" sz="1400" b="1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71174" y="2458412"/>
            <a:ext cx="1302844" cy="1508150"/>
            <a:chOff x="1271174" y="2458412"/>
            <a:chExt cx="1302844" cy="1508150"/>
          </a:xfrm>
        </p:grpSpPr>
        <p:pic>
          <p:nvPicPr>
            <p:cNvPr id="3075" name="Picture 3" descr="K:\학교\졸업작품\발표자료\앱 레이아웃 캡처\2_제품번호조회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157" y="2458412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1271174" y="3443342"/>
              <a:ext cx="1302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제품번호조회</a:t>
              </a:r>
              <a:endParaRPr lang="en-US" altLang="ko-KR" sz="1400" b="1" dirty="0" smtClean="0"/>
            </a:p>
            <a:p>
              <a:pPr algn="ctr"/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회원가입</a:t>
              </a:r>
              <a:endParaRPr lang="ko-KR" altLang="en-US" sz="1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6138" y="1091600"/>
            <a:ext cx="978846" cy="1270223"/>
            <a:chOff x="3226138" y="1091600"/>
            <a:chExt cx="978846" cy="1270223"/>
          </a:xfrm>
        </p:grpSpPr>
        <p:pic>
          <p:nvPicPr>
            <p:cNvPr id="3081" name="Picture 9" descr="K:\학교\졸업작품\발표자료\앱 레이아웃 캡처\4_제품소개_만든이,인사말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123" y="1091600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226138" y="2054046"/>
              <a:ext cx="978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제품소개</a:t>
              </a:r>
              <a:endParaRPr lang="ko-KR" altLang="en-US" sz="1400" b="1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28028" y="2466882"/>
            <a:ext cx="1184404" cy="1292327"/>
            <a:chOff x="3128028" y="2466882"/>
            <a:chExt cx="1184404" cy="1292327"/>
          </a:xfrm>
        </p:grpSpPr>
        <p:pic>
          <p:nvPicPr>
            <p:cNvPr id="3083" name="Picture 11" descr="K:\학교\졸업작품\발표자료\앱 레이아웃 캡처\5_마이페이지_의료정보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123" y="2466882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3128028" y="3451432"/>
              <a:ext cx="1184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마이페이지</a:t>
              </a:r>
              <a:endParaRPr lang="ko-KR" altLang="en-US" sz="14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23359" y="3867230"/>
            <a:ext cx="1184404" cy="1262228"/>
            <a:chOff x="3123359" y="3867230"/>
            <a:chExt cx="1184404" cy="1262228"/>
          </a:xfrm>
        </p:grpSpPr>
        <p:pic>
          <p:nvPicPr>
            <p:cNvPr id="3084" name="Picture 12" descr="K:\학교\졸업작품\발표자료\앱 레이아웃 캡처\6_고객센터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123" y="3867230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3123359" y="4821681"/>
              <a:ext cx="1184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고객센터</a:t>
              </a:r>
              <a:endParaRPr lang="ko-KR" altLang="en-US" sz="1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123359" y="5235495"/>
            <a:ext cx="1184404" cy="1262228"/>
            <a:chOff x="3123359" y="5235495"/>
            <a:chExt cx="1184404" cy="1262228"/>
          </a:xfrm>
        </p:grpSpPr>
        <p:pic>
          <p:nvPicPr>
            <p:cNvPr id="3078" name="Picture 6" descr="K:\학교\졸업작품\발표자료\앱 레이아웃 캡처\3_회원가입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7123" y="5235495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3123359" y="6189946"/>
              <a:ext cx="1184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/>
                <a:t>회원가입</a:t>
              </a:r>
              <a:endParaRPr lang="ko-KR" altLang="en-US" sz="1400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68210" y="5235495"/>
            <a:ext cx="1184404" cy="1477661"/>
            <a:chOff x="4268210" y="5235495"/>
            <a:chExt cx="1184404" cy="1477661"/>
          </a:xfrm>
        </p:grpSpPr>
        <p:pic>
          <p:nvPicPr>
            <p:cNvPr id="3079" name="Picture 7" descr="K:\학교\졸업작품\발표자료\앱 레이아웃 캡처\3_회원가입_정보입력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166" y="5235495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4268210" y="6189936"/>
              <a:ext cx="1184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사용자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정보입력</a:t>
              </a:r>
              <a:endParaRPr lang="ko-KR" altLang="en-US" sz="14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12776" y="5235490"/>
            <a:ext cx="1184404" cy="1477666"/>
            <a:chOff x="5412776" y="5235490"/>
            <a:chExt cx="1184404" cy="1477666"/>
          </a:xfrm>
        </p:grpSpPr>
        <p:pic>
          <p:nvPicPr>
            <p:cNvPr id="3077" name="Picture 5" descr="K:\학교\졸업작품\발표자료\앱 레이아웃 캡처\2_제품번호조회_의료정보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621" y="5235490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5412776" y="6189936"/>
              <a:ext cx="1184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사용자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정보확인</a:t>
              </a:r>
              <a:endParaRPr lang="ko-KR" altLang="en-US" sz="14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00020" y="5235485"/>
            <a:ext cx="1302844" cy="1458968"/>
            <a:chOff x="6500020" y="5235485"/>
            <a:chExt cx="1302844" cy="1458968"/>
          </a:xfrm>
        </p:grpSpPr>
        <p:pic>
          <p:nvPicPr>
            <p:cNvPr id="3076" name="Picture 4" descr="K:\학교\졸업작품\발표자료\앱 레이아웃 캡처\2_제품번호조회_수정_비밀번호입력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003" y="5235485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6500020" y="6189936"/>
              <a:ext cx="1302844" cy="50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수정을 위한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비밀번호입</a:t>
              </a:r>
              <a:r>
                <a:rPr lang="ko-KR" altLang="en-US" sz="1400" b="1" dirty="0"/>
                <a:t>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87986" y="5235495"/>
            <a:ext cx="1007762" cy="1477660"/>
            <a:chOff x="7787986" y="5235495"/>
            <a:chExt cx="1007762" cy="1477660"/>
          </a:xfrm>
        </p:grpSpPr>
        <p:pic>
          <p:nvPicPr>
            <p:cNvPr id="36" name="Picture 7" descr="K:\학교\졸업작품\발표자료\앱 레이아웃 캡처\3_회원가입_정보입력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428" y="5235495"/>
              <a:ext cx="536879" cy="954451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7787986" y="6189935"/>
              <a:ext cx="10077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사용자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정보수</a:t>
              </a:r>
              <a:r>
                <a:rPr lang="ko-KR" altLang="en-US" sz="1400" b="1" dirty="0"/>
                <a:t>정</a:t>
              </a:r>
            </a:p>
          </p:txBody>
        </p:sp>
      </p:grpSp>
      <p:pic>
        <p:nvPicPr>
          <p:cNvPr id="72" name="Picture 2" descr="K:\학교\졸업작품\발표자료\앱 레이아웃 캡처\1_로딩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49" y="823128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K:\학교\졸업작품\발표자료\앱 레이아웃 캡처\2_제품번호조회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08" y="821057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 descr="K:\학교\졸업작품\발표자료\앱 레이아웃 캡처\5_마이페이지_의료정보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74" y="823854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K:\학교\졸업작품\발표자료\앱 레이아웃 캡처\5_마이페이지_그래프,의료사진,알람설정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56" y="806670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K:\학교\졸업작품\발표자료\앱 레이아웃 캡처\4_제품소개_만든이,인사말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01" y="826027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K:\학교\졸업작품\발표자료\앱 레이아웃 캡처\4_제품소개_protector,사용법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96" y="821057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2" descr="K:\학교\졸업작품\발표자료\앱 레이아웃 캡처\6_고객센터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74" y="840541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K:\학교\졸업작품\발표자료\앱 레이아웃 캡처\3_회원가입.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" y="821184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" descr="K:\학교\졸업작품\발표자료\앱 레이아웃 캡처\3_회원가입_정보입력.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" y="821056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K:\학교\졸업작품\발표자료\앱 레이아웃 캡처\2_제품번호조회_수정_비밀번호입력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" y="826027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K:\학교\졸업작품\발표자료\앱 레이아웃 캡처\2_제품번호조회_의료정보.png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" y="821183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" descr="K:\학교\졸업작품\발표자료\앱 레이아웃 캡처\3_회원가입_정보입력.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" y="826027"/>
            <a:ext cx="3283502" cy="583733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14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-0.21527 -1.85185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0.52639 0.00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1214E-6 L -0.21354 -2.31214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2948E-6 L -0.52465 1.32948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30347" y="252177"/>
            <a:ext cx="580958" cy="554493"/>
            <a:chOff x="3218422" y="1944718"/>
            <a:chExt cx="2555717" cy="2482944"/>
          </a:xfrm>
        </p:grpSpPr>
        <p:grpSp>
          <p:nvGrpSpPr>
            <p:cNvPr id="229" name="그룹 228"/>
            <p:cNvGrpSpPr/>
            <p:nvPr/>
          </p:nvGrpSpPr>
          <p:grpSpPr>
            <a:xfrm>
              <a:off x="3218422" y="1944718"/>
              <a:ext cx="2555717" cy="2482944"/>
              <a:chOff x="5618212" y="2496324"/>
              <a:chExt cx="2555717" cy="2482944"/>
            </a:xfrm>
          </p:grpSpPr>
          <p:grpSp>
            <p:nvGrpSpPr>
              <p:cNvPr id="238" name="그룹 237"/>
              <p:cNvGrpSpPr/>
              <p:nvPr/>
            </p:nvGrpSpPr>
            <p:grpSpPr>
              <a:xfrm>
                <a:off x="6035061" y="2876787"/>
                <a:ext cx="1722019" cy="1722019"/>
                <a:chOff x="5667748" y="2824538"/>
                <a:chExt cx="2161639" cy="2161639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5667748" y="2824538"/>
                  <a:ext cx="2161639" cy="2161639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accent5">
                        <a:lumMod val="79000"/>
                        <a:lumOff val="21000"/>
                        <a:alpha val="50000"/>
                      </a:schemeClr>
                    </a:gs>
                    <a:gs pos="44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820090" y="2824543"/>
                  <a:ext cx="2009297" cy="2009298"/>
                </a:xfrm>
                <a:prstGeom prst="ellipse">
                  <a:avLst/>
                </a:prstGeom>
                <a:gradFill>
                  <a:gsLst>
                    <a:gs pos="100000">
                      <a:schemeClr val="accent5">
                        <a:alpha val="50000"/>
                        <a:lumMod val="83000"/>
                        <a:lumOff val="17000"/>
                      </a:schemeClr>
                    </a:gs>
                    <a:gs pos="36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5618212" y="2496324"/>
                <a:ext cx="2555717" cy="2482944"/>
                <a:chOff x="5618212" y="2496324"/>
                <a:chExt cx="2555717" cy="248294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5686028" y="250441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rgbClr val="33CCCC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5731748" y="2566988"/>
                  <a:ext cx="2412280" cy="2412280"/>
                </a:xfrm>
                <a:prstGeom prst="ellipse">
                  <a:avLst/>
                </a:prstGeom>
                <a:noFill/>
                <a:ln w="3175">
                  <a:solidFill>
                    <a:schemeClr val="accent5">
                      <a:lumMod val="75000"/>
                      <a:alpha val="69804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>
                  <a:off x="5618212" y="2496324"/>
                  <a:ext cx="2342356" cy="2342356"/>
                </a:xfrm>
                <a:prstGeom prst="ellipse">
                  <a:avLst/>
                </a:prstGeom>
                <a:noFill/>
                <a:ln w="3175">
                  <a:solidFill>
                    <a:srgbClr val="CFE40A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5831573" y="2542044"/>
                  <a:ext cx="2342356" cy="2342357"/>
                </a:xfrm>
                <a:prstGeom prst="ellipse">
                  <a:avLst/>
                </a:prstGeom>
                <a:noFill/>
                <a:ln w="3175">
                  <a:solidFill>
                    <a:srgbClr val="A0B507">
                      <a:alpha val="69804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0" name="타원 229"/>
            <p:cNvSpPr/>
            <p:nvPr/>
          </p:nvSpPr>
          <p:spPr>
            <a:xfrm>
              <a:off x="3896103" y="2038036"/>
              <a:ext cx="249372" cy="249372"/>
            </a:xfrm>
            <a:prstGeom prst="ellipse">
              <a:avLst/>
            </a:prstGeom>
            <a:solidFill>
              <a:srgbClr val="0BA8D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5116472" y="3837897"/>
              <a:ext cx="192615" cy="192615"/>
            </a:xfrm>
            <a:prstGeom prst="ellipse">
              <a:avLst/>
            </a:prstGeom>
            <a:solidFill>
              <a:srgbClr val="93A70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028230" y="2060741"/>
              <a:ext cx="192615" cy="192615"/>
            </a:xfrm>
            <a:prstGeom prst="ellipse">
              <a:avLst/>
            </a:prstGeom>
            <a:solidFill>
              <a:srgbClr val="D9E7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3273230" y="3421959"/>
              <a:ext cx="181641" cy="181641"/>
            </a:xfrm>
            <a:prstGeom prst="ellipse">
              <a:avLst/>
            </a:prstGeom>
            <a:solidFill>
              <a:srgbClr val="AEC40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타원 233"/>
            <p:cNvSpPr/>
            <p:nvPr/>
          </p:nvSpPr>
          <p:spPr>
            <a:xfrm>
              <a:off x="4066508" y="2040208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06612" y="3665066"/>
              <a:ext cx="45719" cy="45719"/>
            </a:xfrm>
            <a:prstGeom prst="ellipse">
              <a:avLst/>
            </a:prstGeom>
            <a:solidFill>
              <a:srgbClr val="6AB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526912" y="3187656"/>
              <a:ext cx="67731" cy="67731"/>
            </a:xfrm>
            <a:prstGeom prst="ellipse">
              <a:avLst/>
            </a:prstGeom>
            <a:solidFill>
              <a:srgbClr val="93A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3551701" y="2611758"/>
              <a:ext cx="1927951" cy="919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n>
                    <a:solidFill>
                      <a:schemeClr val="bg1">
                        <a:alpha val="63000"/>
                      </a:schemeClr>
                    </a:solidFill>
                  </a:ln>
                  <a:solidFill>
                    <a:srgbClr val="017CB3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C P U</a:t>
              </a:r>
              <a:endParaRPr lang="ko-KR" altLang="en-US" sz="900" b="1" dirty="0">
                <a:ln>
                  <a:solidFill>
                    <a:schemeClr val="bg1">
                      <a:alpha val="63000"/>
                    </a:schemeClr>
                  </a:solidFill>
                </a:ln>
                <a:solidFill>
                  <a:srgbClr val="017CB3"/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cxnSp>
        <p:nvCxnSpPr>
          <p:cNvPr id="66" name="직선 연결선 65"/>
          <p:cNvCxnSpPr/>
          <p:nvPr/>
        </p:nvCxnSpPr>
        <p:spPr>
          <a:xfrm>
            <a:off x="1" y="0"/>
            <a:ext cx="535781" cy="465500"/>
          </a:xfrm>
          <a:prstGeom prst="line">
            <a:avLst/>
          </a:prstGeom>
          <a:ln w="3175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755106" y="273017"/>
            <a:ext cx="425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80"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진행 상황 </a:t>
            </a:r>
            <a:r>
              <a:rPr lang="en-US" altLang="ko-KR" dirty="0" smtClean="0"/>
              <a:t>– 2. </a:t>
            </a:r>
            <a:r>
              <a:rPr lang="ko-KR" altLang="en-US" dirty="0" smtClean="0"/>
              <a:t>레이아웃 제작 </a:t>
            </a:r>
            <a:r>
              <a:rPr lang="en-US" altLang="ko-KR" dirty="0" smtClean="0"/>
              <a:t>- WEB </a:t>
            </a:r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 rot="5400000">
            <a:off x="5613399" y="3327400"/>
            <a:ext cx="6858001" cy="203201"/>
          </a:xfrm>
          <a:prstGeom prst="rect">
            <a:avLst/>
          </a:prstGeom>
          <a:gradFill>
            <a:gsLst>
              <a:gs pos="0">
                <a:srgbClr val="CDDC76"/>
              </a:gs>
              <a:gs pos="32000">
                <a:srgbClr val="B0D74D"/>
              </a:gs>
              <a:gs pos="100000">
                <a:srgbClr val="92D5EA"/>
              </a:gs>
              <a:gs pos="89000">
                <a:srgbClr val="72C9E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26" name="Picture 2" descr="K:\학교\졸업작품\발표자료\php프로그래밍입문_표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028700"/>
            <a:ext cx="4362450" cy="552450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512000" y="988428"/>
            <a:ext cx="6120000" cy="4652733"/>
            <a:chOff x="-2140947" y="962025"/>
            <a:chExt cx="5890909" cy="4652733"/>
          </a:xfrm>
        </p:grpSpPr>
        <p:pic>
          <p:nvPicPr>
            <p:cNvPr id="26" name="Picture 3" descr="K:\학교\졸업작품\발표자료\웹 레이아웃 캡처\2_제품소개_사용법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140947" y="1342334"/>
              <a:ext cx="5890909" cy="42724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-2140947" y="962025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제품소개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사용법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516943" y="1002942"/>
            <a:ext cx="6120000" cy="2270269"/>
            <a:chOff x="-2134150" y="1322601"/>
            <a:chExt cx="5890909" cy="2270269"/>
          </a:xfrm>
        </p:grpSpPr>
        <p:pic>
          <p:nvPicPr>
            <p:cNvPr id="29" name="Picture 8" descr="K:\학교\졸업작품\발표자료\웹 레이아웃 캡처\4_고객센터_1대1문의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4150" y="1686638"/>
              <a:ext cx="5890909" cy="1906232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-2134150" y="1322601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고객센터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– 1 : 1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문의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526293" y="1002942"/>
            <a:ext cx="6120000" cy="4916170"/>
            <a:chOff x="-2134150" y="1861610"/>
            <a:chExt cx="5890909" cy="4916170"/>
          </a:xfrm>
        </p:grpSpPr>
        <p:pic>
          <p:nvPicPr>
            <p:cNvPr id="32" name="Picture 7" descr="K:\학교\졸업작품\발표자료\웹 레이아웃 캡처\3_마이페이지_사용자 정보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4150" y="2225183"/>
              <a:ext cx="5890909" cy="4552597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-2134150" y="1861610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err="1" smtClean="0">
                  <a:solidFill>
                    <a:srgbClr val="0066FF"/>
                  </a:solidFill>
                </a:rPr>
                <a:t>마이페이지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–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사용자 정보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30411" y="923137"/>
            <a:ext cx="6120000" cy="2864454"/>
            <a:chOff x="-2151342" y="1331186"/>
            <a:chExt cx="5898575" cy="2864454"/>
          </a:xfrm>
        </p:grpSpPr>
        <p:pic>
          <p:nvPicPr>
            <p:cNvPr id="35" name="Picture 9" descr="K:\학교\졸업작품\발표자료\웹 레이아웃 캡처\4_고객센터_FAQ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1342" y="1721219"/>
              <a:ext cx="5890909" cy="2474421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-2143676" y="1331186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고객센터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FAQ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12006" y="988558"/>
            <a:ext cx="6120000" cy="2476727"/>
            <a:chOff x="-2239864" y="1436599"/>
            <a:chExt cx="5901866" cy="2476727"/>
          </a:xfrm>
        </p:grpSpPr>
        <p:pic>
          <p:nvPicPr>
            <p:cNvPr id="38" name="Picture 10" descr="K:\학교\졸업작품\발표자료\웹 레이아웃 캡처\4_고객센터_공지사항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8907" y="1809852"/>
              <a:ext cx="5890909" cy="210347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-2239864" y="1436599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고객센</a:t>
              </a:r>
              <a:r>
                <a:rPr lang="ko-KR" altLang="en-US" b="1" dirty="0">
                  <a:solidFill>
                    <a:srgbClr val="0066FF"/>
                  </a:solidFill>
                </a:rPr>
                <a:t>터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공지사항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511779" y="1006392"/>
            <a:ext cx="6120000" cy="4634769"/>
            <a:chOff x="-2143677" y="1322299"/>
            <a:chExt cx="5890910" cy="4634769"/>
          </a:xfrm>
        </p:grpSpPr>
        <p:pic>
          <p:nvPicPr>
            <p:cNvPr id="41" name="Picture 6" descr="K:\학교\졸업작품\발표자료\웹 레이아웃 캡처\2_제품소개_제품소개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43676" y="1685872"/>
              <a:ext cx="5890909" cy="4271196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-2143677" y="1322299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제품소개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제품소개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512002" y="1002942"/>
            <a:ext cx="6120000" cy="3743758"/>
            <a:chOff x="-2228908" y="881074"/>
            <a:chExt cx="5890910" cy="3743758"/>
          </a:xfrm>
        </p:grpSpPr>
        <p:pic>
          <p:nvPicPr>
            <p:cNvPr id="44" name="Picture 5" descr="K:\학교\졸업작품\발표자료\웹 레이아웃 캡처\2_제품소개_제작자.PNG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228907" y="1244647"/>
              <a:ext cx="5890909" cy="3380185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-2228908" y="881074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제품소개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제작</a:t>
              </a:r>
              <a:r>
                <a:rPr lang="ko-KR" altLang="en-US" b="1" dirty="0">
                  <a:solidFill>
                    <a:srgbClr val="0066FF"/>
                  </a:solidFill>
                </a:rPr>
                <a:t>자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512002" y="944886"/>
            <a:ext cx="6120000" cy="5448434"/>
            <a:chOff x="-2143678" y="1503229"/>
            <a:chExt cx="5900437" cy="5448434"/>
          </a:xfrm>
        </p:grpSpPr>
        <p:pic>
          <p:nvPicPr>
            <p:cNvPr id="47" name="Picture 2" descr="K:\학교\졸업작품\발표자료\웹 레이아웃 캡처\1_홈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4150" y="1868425"/>
              <a:ext cx="5890909" cy="5083238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-2143678" y="1503229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smtClean="0">
                  <a:solidFill>
                    <a:srgbClr val="0066FF"/>
                  </a:solidFill>
                </a:rPr>
                <a:t>홈페이지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517979" y="930372"/>
            <a:ext cx="6120000" cy="2347166"/>
            <a:chOff x="2881648" y="951146"/>
            <a:chExt cx="5890910" cy="2347166"/>
          </a:xfrm>
        </p:grpSpPr>
        <p:pic>
          <p:nvPicPr>
            <p:cNvPr id="50" name="Picture 4" descr="K:\학교\졸업작품\발표자료\웹 레이아웃 캡처\2_제품소개_인사말.PNG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81649" y="1325867"/>
              <a:ext cx="5890909" cy="1972445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2881648" y="951146"/>
              <a:ext cx="5890909" cy="36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 smtClean="0">
                  <a:solidFill>
                    <a:srgbClr val="0066FF"/>
                  </a:solidFill>
                </a:rPr>
                <a:t>제품소</a:t>
              </a:r>
              <a:r>
                <a:rPr lang="ko-KR" altLang="en-US" b="1" dirty="0">
                  <a:solidFill>
                    <a:srgbClr val="0066FF"/>
                  </a:solidFill>
                </a:rPr>
                <a:t>개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0066FF"/>
                  </a:solidFill>
                </a:rPr>
                <a:t>- </a:t>
              </a:r>
              <a:r>
                <a:rPr lang="ko-KR" altLang="en-US" b="1" dirty="0" smtClean="0">
                  <a:solidFill>
                    <a:srgbClr val="0066FF"/>
                  </a:solidFill>
                </a:rPr>
                <a:t>인사말</a:t>
              </a:r>
              <a:endParaRPr lang="ko-KR" altLang="en-US" b="1" dirty="0">
                <a:solidFill>
                  <a:srgbClr val="00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52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EC4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9589</TotalTime>
  <Words>782</Words>
  <Application>Microsoft Office PowerPoint</Application>
  <PresentationFormat>화면 슬라이드 쇼(4:3)</PresentationFormat>
  <Paragraphs>216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굴림</vt:lpstr>
      <vt:lpstr>Arial</vt:lpstr>
      <vt:lpstr>HY얕은샘물M</vt:lpstr>
      <vt:lpstr>a장미다방</vt:lpstr>
      <vt:lpstr>HY울릉도M</vt:lpstr>
      <vt:lpstr>양재참숯체B</vt:lpstr>
      <vt:lpstr>맑은 고딕</vt:lpstr>
      <vt:lpstr>HY태백B</vt:lpstr>
      <vt:lpstr>Bauhaus 93</vt:lpstr>
      <vt:lpstr>Dinreg</vt:lpstr>
      <vt:lpstr>Dinlig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205_Nayoung</cp:lastModifiedBy>
  <cp:revision>823</cp:revision>
  <dcterms:created xsi:type="dcterms:W3CDTF">2014-11-13T07:13:40Z</dcterms:created>
  <dcterms:modified xsi:type="dcterms:W3CDTF">2016-03-28T13:22:05Z</dcterms:modified>
</cp:coreProperties>
</file>